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9" r:id="rId59"/>
    <p:sldId id="320" r:id="rId60"/>
    <p:sldId id="321" r:id="rId61"/>
    <p:sldId id="322" r:id="rId62"/>
    <p:sldId id="323" r:id="rId63"/>
    <p:sldId id="324" r:id="rId64"/>
    <p:sldId id="33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-1312" y="-1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1CF6C-0D33-6144-BE0C-8DC509CF4712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179FF-463E-794D-914B-E19F5BB6C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White box vs. </a:t>
            </a:r>
            <a:r>
              <a:rPr lang="en-US" smtClean="0"/>
              <a:t>Black</a:t>
            </a:r>
            <a:r>
              <a:rPr lang="en-US" baseline="0" smtClean="0"/>
              <a:t> Box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79FF-463E-794D-914B-E19F5BB6CF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9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square matrix that </a:t>
            </a:r>
            <a:r>
              <a:rPr lang="en-US" b="1" dirty="0" smtClean="0"/>
              <a:t>is not singular</a:t>
            </a:r>
            <a:r>
              <a:rPr lang="en-US" dirty="0" smtClean="0"/>
              <a:t>, i.e., one that has a matrix inverse. </a:t>
            </a:r>
            <a:r>
              <a:rPr lang="en-US" b="1" dirty="0" smtClean="0"/>
              <a:t>Nonsingular</a:t>
            </a:r>
            <a:r>
              <a:rPr lang="en-US" dirty="0" smtClean="0"/>
              <a:t> matrices </a:t>
            </a:r>
            <a:r>
              <a:rPr lang="en-US" b="1" dirty="0" smtClean="0"/>
              <a:t>are</a:t>
            </a:r>
            <a:r>
              <a:rPr lang="en-US" dirty="0" smtClean="0"/>
              <a:t> sometimes also called regular matrices. A square matrix </a:t>
            </a:r>
            <a:r>
              <a:rPr lang="en-US" b="1" dirty="0" smtClean="0"/>
              <a:t>is nonsingular</a:t>
            </a:r>
            <a:r>
              <a:rPr lang="en-US" dirty="0" smtClean="0"/>
              <a:t> </a:t>
            </a:r>
            <a:r>
              <a:rPr lang="en-US" dirty="0" err="1" smtClean="0"/>
              <a:t>iff</a:t>
            </a:r>
            <a:r>
              <a:rPr lang="en-US" dirty="0" smtClean="0"/>
              <a:t> its determinant </a:t>
            </a:r>
            <a:r>
              <a:rPr lang="en-US" b="1" dirty="0" smtClean="0"/>
              <a:t>is</a:t>
            </a:r>
            <a:r>
              <a:rPr lang="en-US" dirty="0" smtClean="0"/>
              <a:t> nonzero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79FF-463E-794D-914B-E19F5BB6CF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53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606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0250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53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384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666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454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501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69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403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379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316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332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32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7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7335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7335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7335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7335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2585" y="1160221"/>
            <a:ext cx="58737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Introduction </a:t>
            </a:r>
            <a:r>
              <a:rPr sz="4000" spc="-25" dirty="0"/>
              <a:t>to Data</a:t>
            </a:r>
            <a:r>
              <a:rPr sz="4000" spc="-5" dirty="0"/>
              <a:t> </a:t>
            </a:r>
            <a:r>
              <a:rPr sz="4000" spc="-10" dirty="0"/>
              <a:t>Science</a:t>
            </a:r>
            <a:endParaRPr sz="4000"/>
          </a:p>
          <a:p>
            <a:pPr marL="4445" algn="ctr">
              <a:lnSpc>
                <a:spcPct val="100000"/>
              </a:lnSpc>
            </a:pPr>
            <a:r>
              <a:rPr sz="4000" spc="-15" dirty="0"/>
              <a:t>Lecture </a:t>
            </a:r>
            <a:r>
              <a:rPr sz="4000" spc="-5" dirty="0"/>
              <a:t>7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530220" y="2379675"/>
            <a:ext cx="4078604" cy="26520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Machine </a:t>
            </a:r>
            <a:r>
              <a:rPr sz="4000" spc="-10" dirty="0">
                <a:latin typeface="Calibri"/>
                <a:cs typeface="Calibri"/>
              </a:rPr>
              <a:t>Learning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lang="en-US" sz="4000" spc="-5" dirty="0">
                <a:latin typeface="Calibri"/>
                <a:cs typeface="Calibri"/>
              </a:rPr>
              <a:t>1</a:t>
            </a:r>
            <a:endParaRPr sz="4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0" dirty="0">
              <a:latin typeface="Times New Roman"/>
              <a:cs typeface="Times New Roman"/>
            </a:endParaRPr>
          </a:p>
          <a:p>
            <a:pPr marL="6350" algn="ctr">
              <a:lnSpc>
                <a:spcPct val="100000"/>
              </a:lnSpc>
              <a:spcBef>
                <a:spcPts val="2535"/>
              </a:spcBef>
            </a:pPr>
            <a:r>
              <a:rPr lang="en-US" sz="3200" dirty="0" smtClean="0">
                <a:solidFill>
                  <a:srgbClr val="888888"/>
                </a:solidFill>
                <a:latin typeface="Calibri"/>
                <a:cs typeface="Calibri"/>
              </a:rPr>
              <a:t>EMSE 6992</a:t>
            </a:r>
            <a:r>
              <a:rPr sz="3200" dirty="0" smtClean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888888"/>
                </a:solidFill>
                <a:latin typeface="Calibri"/>
                <a:cs typeface="Calibri"/>
              </a:rPr>
              <a:t>Fall </a:t>
            </a:r>
            <a:r>
              <a:rPr sz="3200" dirty="0" smtClean="0">
                <a:solidFill>
                  <a:srgbClr val="888888"/>
                </a:solidFill>
                <a:latin typeface="Calibri"/>
                <a:cs typeface="Calibri"/>
              </a:rPr>
              <a:t>201</a:t>
            </a:r>
            <a:r>
              <a:rPr lang="en-US" sz="3200" dirty="0" smtClean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32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70"/>
              </a:spcBef>
            </a:pPr>
            <a:r>
              <a:rPr lang="en-US" sz="3200" dirty="0" smtClean="0">
                <a:solidFill>
                  <a:srgbClr val="888888"/>
                </a:solidFill>
                <a:latin typeface="Calibri"/>
                <a:cs typeface="Calibri"/>
              </a:rPr>
              <a:t>Ben Harvey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b="1" spc="-10" dirty="0">
                <a:latin typeface="Calibri"/>
                <a:cs typeface="Calibri"/>
              </a:rPr>
              <a:t>R-squared</a:t>
            </a:r>
            <a:endParaRPr sz="24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013" y="197865"/>
            <a:ext cx="5124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 </a:t>
            </a:r>
            <a:r>
              <a:rPr sz="4400" spc="-5" dirty="0"/>
              <a:t>and</a:t>
            </a:r>
            <a:r>
              <a:rPr sz="4400" spc="-30" dirty="0"/>
              <a:t> </a:t>
            </a:r>
            <a:r>
              <a:rPr sz="4400" spc="-10" dirty="0"/>
              <a:t>P-values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052906"/>
            <a:ext cx="790320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We can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always </a:t>
            </a:r>
            <a:r>
              <a:rPr sz="2400" spc="-5" dirty="0">
                <a:latin typeface="Calibri"/>
                <a:cs typeface="Calibri"/>
              </a:rPr>
              <a:t>fit </a:t>
            </a:r>
            <a:r>
              <a:rPr sz="2400" dirty="0">
                <a:latin typeface="Calibri"/>
                <a:cs typeface="Calibri"/>
              </a:rPr>
              <a:t>a linear model </a:t>
            </a:r>
            <a:r>
              <a:rPr sz="2400" spc="-5" dirty="0">
                <a:latin typeface="Calibri"/>
                <a:cs typeface="Calibri"/>
              </a:rPr>
              <a:t>to any dataset, but how do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know if there is 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real linear</a:t>
            </a:r>
            <a:r>
              <a:rPr sz="2400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relationship</a:t>
            </a:r>
            <a:r>
              <a:rPr sz="2400" spc="-5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13969" y="2303684"/>
            <a:ext cx="5289676" cy="3740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0534" y="197865"/>
            <a:ext cx="2121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052906"/>
            <a:ext cx="8075930" cy="1815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Approach: </a:t>
            </a:r>
            <a:r>
              <a:rPr sz="2400" dirty="0">
                <a:latin typeface="Calibri"/>
                <a:cs typeface="Calibri"/>
              </a:rPr>
              <a:t>Measure </a:t>
            </a: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dirty="0">
                <a:latin typeface="Calibri"/>
                <a:cs typeface="Calibri"/>
              </a:rPr>
              <a:t>much the </a:t>
            </a:r>
            <a:r>
              <a:rPr sz="2400" spc="-5" dirty="0">
                <a:latin typeface="Calibri"/>
                <a:cs typeface="Calibri"/>
              </a:rPr>
              <a:t>total “noise” (variance)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reduced </a:t>
            </a:r>
            <a:r>
              <a:rPr sz="2400" dirty="0">
                <a:latin typeface="Calibri"/>
                <a:cs typeface="Calibri"/>
              </a:rPr>
              <a:t>when we include the line </a:t>
            </a:r>
            <a:r>
              <a:rPr sz="2400" spc="-5" dirty="0">
                <a:latin typeface="Calibri"/>
                <a:cs typeface="Calibri"/>
              </a:rPr>
              <a:t>as 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offset.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870"/>
              </a:lnSpc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R-squared: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suitable measure. Let </a:t>
            </a:r>
            <a:r>
              <a:rPr sz="2400" dirty="0">
                <a:latin typeface="Cambria Math"/>
                <a:cs typeface="Cambria Math"/>
              </a:rPr>
              <a:t>𝑦 = X 𝛽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predicted </a:t>
            </a:r>
            <a:r>
              <a:rPr sz="2400" dirty="0">
                <a:latin typeface="Calibri"/>
                <a:cs typeface="Calibri"/>
              </a:rPr>
              <a:t>value, 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mbria Math"/>
                <a:cs typeface="Cambria Math"/>
              </a:rPr>
              <a:t>𝑦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mean. </a:t>
            </a:r>
            <a:r>
              <a:rPr sz="2400" spc="-5" dirty="0">
                <a:latin typeface="Calibri"/>
                <a:cs typeface="Calibri"/>
              </a:rPr>
              <a:t>Then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R-squared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52342" y="3206876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9651" y="3235833"/>
            <a:ext cx="1229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1959" algn="l"/>
              </a:tabLst>
            </a:pPr>
            <a:r>
              <a:rPr sz="2400" dirty="0">
                <a:latin typeface="Cambria Math"/>
                <a:cs typeface="Cambria Math"/>
              </a:rPr>
              <a:t>𝑅	= 1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2992" y="3095244"/>
            <a:ext cx="1078865" cy="282575"/>
          </a:xfrm>
          <a:custGeom>
            <a:avLst/>
            <a:gdLst/>
            <a:ahLst/>
            <a:cxnLst/>
            <a:rect l="l" t="t" r="r" b="b"/>
            <a:pathLst>
              <a:path w="1078864" h="282575">
                <a:moveTo>
                  <a:pt x="988695" y="0"/>
                </a:moveTo>
                <a:lnTo>
                  <a:pt x="984631" y="11429"/>
                </a:lnTo>
                <a:lnTo>
                  <a:pt x="1001012" y="18522"/>
                </a:lnTo>
                <a:lnTo>
                  <a:pt x="1015095" y="28352"/>
                </a:lnTo>
                <a:lnTo>
                  <a:pt x="1043634" y="73852"/>
                </a:lnTo>
                <a:lnTo>
                  <a:pt x="1051929" y="115623"/>
                </a:lnTo>
                <a:lnTo>
                  <a:pt x="1052957" y="139700"/>
                </a:lnTo>
                <a:lnTo>
                  <a:pt x="1051911" y="164633"/>
                </a:lnTo>
                <a:lnTo>
                  <a:pt x="1043580" y="207547"/>
                </a:lnTo>
                <a:lnTo>
                  <a:pt x="1015111" y="253841"/>
                </a:lnTo>
                <a:lnTo>
                  <a:pt x="985139" y="270890"/>
                </a:lnTo>
                <a:lnTo>
                  <a:pt x="988695" y="282320"/>
                </a:lnTo>
                <a:lnTo>
                  <a:pt x="1027191" y="264239"/>
                </a:lnTo>
                <a:lnTo>
                  <a:pt x="1055497" y="232917"/>
                </a:lnTo>
                <a:lnTo>
                  <a:pt x="1072927" y="191119"/>
                </a:lnTo>
                <a:lnTo>
                  <a:pt x="1078738" y="141223"/>
                </a:lnTo>
                <a:lnTo>
                  <a:pt x="1077285" y="115341"/>
                </a:lnTo>
                <a:lnTo>
                  <a:pt x="1065664" y="69482"/>
                </a:lnTo>
                <a:lnTo>
                  <a:pt x="1042541" y="32146"/>
                </a:lnTo>
                <a:lnTo>
                  <a:pt x="1009151" y="7381"/>
                </a:lnTo>
                <a:lnTo>
                  <a:pt x="988695" y="0"/>
                </a:lnTo>
                <a:close/>
              </a:path>
              <a:path w="1078864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3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29" y="263771"/>
                </a:lnTo>
                <a:lnTo>
                  <a:pt x="63627" y="253841"/>
                </a:lnTo>
                <a:lnTo>
                  <a:pt x="35157" y="207547"/>
                </a:lnTo>
                <a:lnTo>
                  <a:pt x="26826" y="164633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4140" y="3529584"/>
            <a:ext cx="996950" cy="282575"/>
          </a:xfrm>
          <a:custGeom>
            <a:avLst/>
            <a:gdLst/>
            <a:ahLst/>
            <a:cxnLst/>
            <a:rect l="l" t="t" r="r" b="b"/>
            <a:pathLst>
              <a:path w="996950" h="282575">
                <a:moveTo>
                  <a:pt x="906399" y="0"/>
                </a:moveTo>
                <a:lnTo>
                  <a:pt x="902335" y="11429"/>
                </a:lnTo>
                <a:lnTo>
                  <a:pt x="918716" y="18522"/>
                </a:lnTo>
                <a:lnTo>
                  <a:pt x="932799" y="28352"/>
                </a:lnTo>
                <a:lnTo>
                  <a:pt x="961338" y="73852"/>
                </a:lnTo>
                <a:lnTo>
                  <a:pt x="969633" y="115623"/>
                </a:lnTo>
                <a:lnTo>
                  <a:pt x="970661" y="139699"/>
                </a:lnTo>
                <a:lnTo>
                  <a:pt x="969615" y="164633"/>
                </a:lnTo>
                <a:lnTo>
                  <a:pt x="961284" y="207547"/>
                </a:lnTo>
                <a:lnTo>
                  <a:pt x="932814" y="253841"/>
                </a:lnTo>
                <a:lnTo>
                  <a:pt x="902843" y="270890"/>
                </a:lnTo>
                <a:lnTo>
                  <a:pt x="906399" y="282320"/>
                </a:lnTo>
                <a:lnTo>
                  <a:pt x="944895" y="264239"/>
                </a:lnTo>
                <a:lnTo>
                  <a:pt x="973201" y="232917"/>
                </a:lnTo>
                <a:lnTo>
                  <a:pt x="990631" y="191119"/>
                </a:lnTo>
                <a:lnTo>
                  <a:pt x="996442" y="141223"/>
                </a:lnTo>
                <a:lnTo>
                  <a:pt x="994989" y="115341"/>
                </a:lnTo>
                <a:lnTo>
                  <a:pt x="983368" y="69482"/>
                </a:lnTo>
                <a:lnTo>
                  <a:pt x="960245" y="32146"/>
                </a:lnTo>
                <a:lnTo>
                  <a:pt x="926855" y="7381"/>
                </a:lnTo>
                <a:lnTo>
                  <a:pt x="906399" y="0"/>
                </a:lnTo>
                <a:close/>
              </a:path>
              <a:path w="99695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3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57" y="207547"/>
                </a:lnTo>
                <a:lnTo>
                  <a:pt x="26826" y="164633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30622" y="2936748"/>
            <a:ext cx="1160780" cy="89535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1018540" algn="l"/>
              </a:tabLst>
            </a:pPr>
            <a:r>
              <a:rPr sz="2400" spc="-70" dirty="0">
                <a:latin typeface="Cambria Math"/>
                <a:cs typeface="Cambria Math"/>
              </a:rPr>
              <a:t>𝑦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 </a:t>
            </a:r>
            <a:r>
              <a:rPr sz="2625" spc="-13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𝑦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L="53340">
              <a:lnSpc>
                <a:spcPct val="100000"/>
              </a:lnSpc>
              <a:spcBef>
                <a:spcPts val="545"/>
              </a:spcBef>
              <a:tabLst>
                <a:tab pos="977265" algn="l"/>
              </a:tabLst>
            </a:pP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625" spc="434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𝑦	</a:t>
            </a:r>
            <a:r>
              <a:rPr sz="2625" spc="52" baseline="22222" dirty="0">
                <a:latin typeface="Cambria Math"/>
                <a:cs typeface="Cambria Math"/>
              </a:rPr>
              <a:t>2</a:t>
            </a:r>
            <a:endParaRPr sz="2625" baseline="22222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99788" y="3466465"/>
            <a:ext cx="1490980" cy="0"/>
          </a:xfrm>
          <a:custGeom>
            <a:avLst/>
            <a:gdLst/>
            <a:ahLst/>
            <a:cxnLst/>
            <a:rect l="l" t="t" r="r" b="b"/>
            <a:pathLst>
              <a:path w="1490979">
                <a:moveTo>
                  <a:pt x="0" y="0"/>
                </a:moveTo>
                <a:lnTo>
                  <a:pt x="149047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4095750"/>
            <a:ext cx="7593330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And can </a:t>
            </a:r>
            <a:r>
              <a:rPr sz="2400" spc="-5" dirty="0">
                <a:latin typeface="Calibri"/>
                <a:cs typeface="Calibri"/>
              </a:rPr>
              <a:t>be described 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fraction of </a:t>
            </a:r>
            <a:r>
              <a:rPr sz="2400" dirty="0">
                <a:latin typeface="Calibri"/>
                <a:cs typeface="Calibri"/>
              </a:rPr>
              <a:t>the total variance </a:t>
            </a:r>
            <a:r>
              <a:rPr sz="2400" spc="-5" dirty="0">
                <a:latin typeface="Calibri"/>
                <a:cs typeface="Calibri"/>
              </a:rPr>
              <a:t>not  explained by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model.</a:t>
            </a:r>
            <a:endParaRPr sz="2400">
              <a:latin typeface="Calibri"/>
              <a:cs typeface="Calibri"/>
            </a:endParaRPr>
          </a:p>
          <a:p>
            <a:pPr marL="12700" marR="774700">
              <a:lnSpc>
                <a:spcPct val="183400"/>
              </a:lnSpc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0: </a:t>
            </a:r>
            <a:r>
              <a:rPr sz="2400" spc="-5" dirty="0">
                <a:latin typeface="Calibri"/>
                <a:cs typeface="Calibri"/>
              </a:rPr>
              <a:t>bad </a:t>
            </a:r>
            <a:r>
              <a:rPr sz="2400" dirty="0">
                <a:latin typeface="Calibri"/>
                <a:cs typeface="Calibri"/>
              </a:rPr>
              <a:t>model. No evidence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linear </a:t>
            </a:r>
            <a:r>
              <a:rPr sz="2400" spc="-5" dirty="0">
                <a:latin typeface="Calibri"/>
                <a:cs typeface="Calibri"/>
              </a:rPr>
              <a:t>relationship.  R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1: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dirty="0">
                <a:latin typeface="Calibri"/>
                <a:cs typeface="Calibri"/>
              </a:rPr>
              <a:t>model.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line perfectly </a:t>
            </a:r>
            <a:r>
              <a:rPr sz="2400" spc="-5" dirty="0">
                <a:latin typeface="Calibri"/>
                <a:cs typeface="Calibri"/>
              </a:rPr>
              <a:t>fits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876800" y="2133600"/>
            <a:ext cx="228600" cy="152400"/>
            <a:chOff x="1676400" y="609600"/>
            <a:chExt cx="304800" cy="15240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38800" y="2133600"/>
            <a:ext cx="228600" cy="152400"/>
            <a:chOff x="1676400" y="609600"/>
            <a:chExt cx="304800" cy="152400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334000" y="3048000"/>
            <a:ext cx="228600" cy="152400"/>
            <a:chOff x="1676400" y="609600"/>
            <a:chExt cx="304800" cy="152400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5410200" y="35814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853" y="199136"/>
            <a:ext cx="2335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R-squared</a:t>
            </a:r>
          </a:p>
        </p:txBody>
      </p:sp>
      <p:sp>
        <p:nvSpPr>
          <p:cNvPr id="3" name="object 3"/>
          <p:cNvSpPr/>
          <p:nvPr/>
        </p:nvSpPr>
        <p:spPr>
          <a:xfrm>
            <a:off x="4842509" y="1301750"/>
            <a:ext cx="1261745" cy="328930"/>
          </a:xfrm>
          <a:custGeom>
            <a:avLst/>
            <a:gdLst/>
            <a:ahLst/>
            <a:cxnLst/>
            <a:rect l="l" t="t" r="r" b="b"/>
            <a:pathLst>
              <a:path w="1261745" h="328930">
                <a:moveTo>
                  <a:pt x="1156589" y="0"/>
                </a:moveTo>
                <a:lnTo>
                  <a:pt x="1151889" y="13335"/>
                </a:lnTo>
                <a:lnTo>
                  <a:pt x="1170939" y="21578"/>
                </a:lnTo>
                <a:lnTo>
                  <a:pt x="1187323" y="32988"/>
                </a:lnTo>
                <a:lnTo>
                  <a:pt x="1212088" y="65404"/>
                </a:lnTo>
                <a:lnTo>
                  <a:pt x="1226550" y="109092"/>
                </a:lnTo>
                <a:lnTo>
                  <a:pt x="1231391" y="162687"/>
                </a:lnTo>
                <a:lnTo>
                  <a:pt x="1230177" y="191736"/>
                </a:lnTo>
                <a:lnTo>
                  <a:pt x="1220462" y="241786"/>
                </a:lnTo>
                <a:lnTo>
                  <a:pt x="1200886" y="280838"/>
                </a:lnTo>
                <a:lnTo>
                  <a:pt x="1171116" y="307179"/>
                </a:lnTo>
                <a:lnTo>
                  <a:pt x="1152398" y="315467"/>
                </a:lnTo>
                <a:lnTo>
                  <a:pt x="1156589" y="328802"/>
                </a:lnTo>
                <a:lnTo>
                  <a:pt x="1201419" y="307768"/>
                </a:lnTo>
                <a:lnTo>
                  <a:pt x="1234439" y="271399"/>
                </a:lnTo>
                <a:lnTo>
                  <a:pt x="1254728" y="222599"/>
                </a:lnTo>
                <a:lnTo>
                  <a:pt x="1261490" y="164464"/>
                </a:lnTo>
                <a:lnTo>
                  <a:pt x="1259780" y="134344"/>
                </a:lnTo>
                <a:lnTo>
                  <a:pt x="1246167" y="80865"/>
                </a:lnTo>
                <a:lnTo>
                  <a:pt x="1219293" y="37361"/>
                </a:lnTo>
                <a:lnTo>
                  <a:pt x="1180395" y="8596"/>
                </a:lnTo>
                <a:lnTo>
                  <a:pt x="1156589" y="0"/>
                </a:lnTo>
                <a:close/>
              </a:path>
              <a:path w="1261745" h="328930">
                <a:moveTo>
                  <a:pt x="104901" y="0"/>
                </a:moveTo>
                <a:lnTo>
                  <a:pt x="60118" y="21050"/>
                </a:lnTo>
                <a:lnTo>
                  <a:pt x="27050" y="57530"/>
                </a:lnTo>
                <a:lnTo>
                  <a:pt x="6762" y="106473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494"/>
                </a:lnTo>
                <a:lnTo>
                  <a:pt x="80968" y="320208"/>
                </a:lnTo>
                <a:lnTo>
                  <a:pt x="104901" y="328802"/>
                </a:lnTo>
                <a:lnTo>
                  <a:pt x="108965" y="315467"/>
                </a:lnTo>
                <a:lnTo>
                  <a:pt x="90247" y="307179"/>
                </a:lnTo>
                <a:lnTo>
                  <a:pt x="74088" y="295640"/>
                </a:lnTo>
                <a:lnTo>
                  <a:pt x="49402" y="262763"/>
                </a:lnTo>
                <a:lnTo>
                  <a:pt x="34829" y="218106"/>
                </a:lnTo>
                <a:lnTo>
                  <a:pt x="29972" y="162687"/>
                </a:lnTo>
                <a:lnTo>
                  <a:pt x="31186" y="134663"/>
                </a:lnTo>
                <a:lnTo>
                  <a:pt x="40901" y="85998"/>
                </a:lnTo>
                <a:lnTo>
                  <a:pt x="60521" y="47589"/>
                </a:lnTo>
                <a:lnTo>
                  <a:pt x="90568" y="21578"/>
                </a:lnTo>
                <a:lnTo>
                  <a:pt x="109474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47284" y="1200149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3065" algn="l"/>
              </a:tabLst>
            </a:pPr>
            <a:r>
              <a:rPr sz="2800" spc="-5" dirty="0">
                <a:latin typeface="Cambria Math"/>
                <a:cs typeface="Cambria Math"/>
              </a:rPr>
              <a:t>𝑦	−</a:t>
            </a:r>
            <a:r>
              <a:rPr sz="2800" spc="-8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𝑦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800" y="1295400"/>
            <a:ext cx="3327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75435" algn="l"/>
                <a:tab pos="2162810" algn="l"/>
                <a:tab pos="2888615" algn="l"/>
                <a:tab pos="3314065" algn="l"/>
              </a:tabLst>
            </a:pPr>
            <a:r>
              <a:rPr sz="2800" spc="50" dirty="0">
                <a:latin typeface="Cambria Math"/>
                <a:cs typeface="Cambria Math"/>
              </a:rPr>
              <a:t>𝑅</a:t>
            </a:r>
            <a:r>
              <a:rPr sz="3075" spc="75" baseline="27100" dirty="0">
                <a:latin typeface="Cambria Math"/>
                <a:cs typeface="Cambria Math"/>
              </a:rPr>
              <a:t>2 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1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	</a:t>
            </a:r>
            <a:r>
              <a:rPr sz="4200" u="heavy" spc="-7" baseline="3075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3075" u="heavy" spc="89" baseline="4200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𝑖	𝑖	</a:t>
            </a:r>
            <a:endParaRPr sz="3075" baseline="42005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91278" y="1807717"/>
            <a:ext cx="1162685" cy="328930"/>
          </a:xfrm>
          <a:custGeom>
            <a:avLst/>
            <a:gdLst/>
            <a:ahLst/>
            <a:cxnLst/>
            <a:rect l="l" t="t" r="r" b="b"/>
            <a:pathLst>
              <a:path w="1162685" h="328930">
                <a:moveTo>
                  <a:pt x="1057529" y="0"/>
                </a:moveTo>
                <a:lnTo>
                  <a:pt x="1052830" y="13335"/>
                </a:lnTo>
                <a:lnTo>
                  <a:pt x="1071880" y="21578"/>
                </a:lnTo>
                <a:lnTo>
                  <a:pt x="1088263" y="32988"/>
                </a:lnTo>
                <a:lnTo>
                  <a:pt x="1113027" y="65405"/>
                </a:lnTo>
                <a:lnTo>
                  <a:pt x="1127490" y="109092"/>
                </a:lnTo>
                <a:lnTo>
                  <a:pt x="1132332" y="162687"/>
                </a:lnTo>
                <a:lnTo>
                  <a:pt x="1131117" y="191736"/>
                </a:lnTo>
                <a:lnTo>
                  <a:pt x="1121402" y="241786"/>
                </a:lnTo>
                <a:lnTo>
                  <a:pt x="1101826" y="280838"/>
                </a:lnTo>
                <a:lnTo>
                  <a:pt x="1072056" y="307179"/>
                </a:lnTo>
                <a:lnTo>
                  <a:pt x="1053338" y="315468"/>
                </a:lnTo>
                <a:lnTo>
                  <a:pt x="1057529" y="328803"/>
                </a:lnTo>
                <a:lnTo>
                  <a:pt x="1102360" y="307768"/>
                </a:lnTo>
                <a:lnTo>
                  <a:pt x="1135380" y="271399"/>
                </a:lnTo>
                <a:lnTo>
                  <a:pt x="1155668" y="222599"/>
                </a:lnTo>
                <a:lnTo>
                  <a:pt x="1162431" y="164465"/>
                </a:lnTo>
                <a:lnTo>
                  <a:pt x="1160720" y="134344"/>
                </a:lnTo>
                <a:lnTo>
                  <a:pt x="1147107" y="80865"/>
                </a:lnTo>
                <a:lnTo>
                  <a:pt x="1120233" y="37361"/>
                </a:lnTo>
                <a:lnTo>
                  <a:pt x="1081335" y="8596"/>
                </a:lnTo>
                <a:lnTo>
                  <a:pt x="1057529" y="0"/>
                </a:lnTo>
                <a:close/>
              </a:path>
              <a:path w="1162685" h="328930">
                <a:moveTo>
                  <a:pt x="104901" y="0"/>
                </a:moveTo>
                <a:lnTo>
                  <a:pt x="60118" y="21050"/>
                </a:lnTo>
                <a:lnTo>
                  <a:pt x="27050" y="57531"/>
                </a:lnTo>
                <a:lnTo>
                  <a:pt x="6762" y="106473"/>
                </a:lnTo>
                <a:lnTo>
                  <a:pt x="0" y="164465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494"/>
                </a:lnTo>
                <a:lnTo>
                  <a:pt x="80968" y="320208"/>
                </a:lnTo>
                <a:lnTo>
                  <a:pt x="104901" y="328803"/>
                </a:lnTo>
                <a:lnTo>
                  <a:pt x="108966" y="315468"/>
                </a:lnTo>
                <a:lnTo>
                  <a:pt x="90247" y="307179"/>
                </a:lnTo>
                <a:lnTo>
                  <a:pt x="74088" y="295640"/>
                </a:lnTo>
                <a:lnTo>
                  <a:pt x="49402" y="262763"/>
                </a:lnTo>
                <a:lnTo>
                  <a:pt x="34829" y="218106"/>
                </a:lnTo>
                <a:lnTo>
                  <a:pt x="29972" y="162687"/>
                </a:lnTo>
                <a:lnTo>
                  <a:pt x="31186" y="134663"/>
                </a:lnTo>
                <a:lnTo>
                  <a:pt x="40901" y="85998"/>
                </a:lnTo>
                <a:lnTo>
                  <a:pt x="60521" y="47589"/>
                </a:lnTo>
                <a:lnTo>
                  <a:pt x="90568" y="21578"/>
                </a:lnTo>
                <a:lnTo>
                  <a:pt x="109474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96053" y="1706117"/>
            <a:ext cx="1252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89660" algn="l"/>
              </a:tabLst>
            </a:pPr>
            <a:r>
              <a:rPr sz="2800" spc="-95" dirty="0">
                <a:latin typeface="Cambria Math"/>
                <a:cs typeface="Cambria Math"/>
              </a:rPr>
              <a:t>𝑦</a:t>
            </a:r>
            <a:r>
              <a:rPr sz="3075" spc="300" baseline="-16260" dirty="0">
                <a:latin typeface="Cambria Math"/>
                <a:cs typeface="Cambria Math"/>
              </a:rPr>
              <a:t>𝑖</a:t>
            </a:r>
            <a:r>
              <a:rPr sz="3075" baseline="-16260" dirty="0">
                <a:latin typeface="Cambria Math"/>
                <a:cs typeface="Cambria Math"/>
              </a:rPr>
              <a:t> </a:t>
            </a:r>
            <a:r>
              <a:rPr sz="3075" spc="-142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𝑦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3075" spc="60" baseline="23035" dirty="0">
                <a:latin typeface="Cambria Math"/>
                <a:cs typeface="Cambria Math"/>
              </a:rPr>
              <a:t>2</a:t>
            </a:r>
            <a:endParaRPr sz="3075" baseline="23035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5371" y="2519139"/>
            <a:ext cx="5303077" cy="3434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84897" y="5538317"/>
            <a:ext cx="21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3970" y="2390393"/>
            <a:ext cx="186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620" y="4153408"/>
            <a:ext cx="5269230" cy="0"/>
          </a:xfrm>
          <a:custGeom>
            <a:avLst/>
            <a:gdLst/>
            <a:ahLst/>
            <a:cxnLst/>
            <a:rect l="l" t="t" r="r" b="b"/>
            <a:pathLst>
              <a:path w="5269230">
                <a:moveTo>
                  <a:pt x="0" y="0"/>
                </a:moveTo>
                <a:lnTo>
                  <a:pt x="5269103" y="0"/>
                </a:lnTo>
              </a:path>
            </a:pathLst>
          </a:custGeom>
          <a:ln w="25400">
            <a:solidFill>
              <a:srgbClr val="3D93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54722" y="2781680"/>
            <a:ext cx="1231900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130" algn="l"/>
              </a:tabLst>
            </a:pPr>
            <a:r>
              <a:rPr sz="2400" spc="-5" dirty="0">
                <a:latin typeface="Calibri"/>
                <a:cs typeface="Calibri"/>
              </a:rPr>
              <a:t>Line	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78740">
              <a:lnSpc>
                <a:spcPct val="100000"/>
              </a:lnSpc>
              <a:tabLst>
                <a:tab pos="725170" algn="l"/>
              </a:tabLst>
            </a:pPr>
            <a:r>
              <a:rPr sz="2400" spc="-5" dirty="0">
                <a:latin typeface="Calibri"/>
                <a:cs typeface="Calibri"/>
              </a:rPr>
              <a:t>Line	of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60008" y="2974848"/>
            <a:ext cx="97536" cy="396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08267" y="2996945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40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2907" y="3204972"/>
            <a:ext cx="97535" cy="101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51548" y="3227832"/>
            <a:ext cx="0" cy="925830"/>
          </a:xfrm>
          <a:custGeom>
            <a:avLst/>
            <a:gdLst/>
            <a:ahLst/>
            <a:cxnLst/>
            <a:rect l="l" t="t" r="r" b="b"/>
            <a:pathLst>
              <a:path h="925829">
                <a:moveTo>
                  <a:pt x="0" y="925575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053" y="1477644"/>
            <a:ext cx="540385" cy="1641475"/>
          </a:xfrm>
          <a:custGeom>
            <a:avLst/>
            <a:gdLst/>
            <a:ahLst/>
            <a:cxnLst/>
            <a:rect l="l" t="t" r="r" b="b"/>
            <a:pathLst>
              <a:path w="540384" h="1641475">
                <a:moveTo>
                  <a:pt x="24257" y="1559305"/>
                </a:moveTo>
                <a:lnTo>
                  <a:pt x="0" y="1640966"/>
                </a:lnTo>
                <a:lnTo>
                  <a:pt x="79883" y="1611376"/>
                </a:lnTo>
                <a:lnTo>
                  <a:pt x="66587" y="1598929"/>
                </a:lnTo>
                <a:lnTo>
                  <a:pt x="48006" y="1598929"/>
                </a:lnTo>
                <a:lnTo>
                  <a:pt x="38735" y="1590293"/>
                </a:lnTo>
                <a:lnTo>
                  <a:pt x="47381" y="1580952"/>
                </a:lnTo>
                <a:lnTo>
                  <a:pt x="24257" y="1559305"/>
                </a:lnTo>
                <a:close/>
              </a:path>
              <a:path w="540384" h="1641475">
                <a:moveTo>
                  <a:pt x="47381" y="1580952"/>
                </a:moveTo>
                <a:lnTo>
                  <a:pt x="38735" y="1590293"/>
                </a:lnTo>
                <a:lnTo>
                  <a:pt x="48006" y="1598929"/>
                </a:lnTo>
                <a:lnTo>
                  <a:pt x="56597" y="1589578"/>
                </a:lnTo>
                <a:lnTo>
                  <a:pt x="47381" y="1580952"/>
                </a:lnTo>
                <a:close/>
              </a:path>
              <a:path w="540384" h="1641475">
                <a:moveTo>
                  <a:pt x="56597" y="1589578"/>
                </a:moveTo>
                <a:lnTo>
                  <a:pt x="48006" y="1598929"/>
                </a:lnTo>
                <a:lnTo>
                  <a:pt x="66587" y="1598929"/>
                </a:lnTo>
                <a:lnTo>
                  <a:pt x="56597" y="1589578"/>
                </a:lnTo>
                <a:close/>
              </a:path>
              <a:path w="540384" h="1641475">
                <a:moveTo>
                  <a:pt x="129286" y="0"/>
                </a:moveTo>
                <a:lnTo>
                  <a:pt x="120904" y="9525"/>
                </a:lnTo>
                <a:lnTo>
                  <a:pt x="177546" y="59181"/>
                </a:lnTo>
                <a:lnTo>
                  <a:pt x="205232" y="84454"/>
                </a:lnTo>
                <a:lnTo>
                  <a:pt x="258825" y="136525"/>
                </a:lnTo>
                <a:lnTo>
                  <a:pt x="309372" y="190245"/>
                </a:lnTo>
                <a:lnTo>
                  <a:pt x="356107" y="245490"/>
                </a:lnTo>
                <a:lnTo>
                  <a:pt x="397891" y="302005"/>
                </a:lnTo>
                <a:lnTo>
                  <a:pt x="433958" y="360171"/>
                </a:lnTo>
                <a:lnTo>
                  <a:pt x="463423" y="419607"/>
                </a:lnTo>
                <a:lnTo>
                  <a:pt x="485901" y="480440"/>
                </a:lnTo>
                <a:lnTo>
                  <a:pt x="504063" y="542543"/>
                </a:lnTo>
                <a:lnTo>
                  <a:pt x="517525" y="606043"/>
                </a:lnTo>
                <a:lnTo>
                  <a:pt x="525526" y="671067"/>
                </a:lnTo>
                <a:lnTo>
                  <a:pt x="527430" y="737488"/>
                </a:lnTo>
                <a:lnTo>
                  <a:pt x="525779" y="771397"/>
                </a:lnTo>
                <a:lnTo>
                  <a:pt x="517144" y="840485"/>
                </a:lnTo>
                <a:lnTo>
                  <a:pt x="500506" y="911351"/>
                </a:lnTo>
                <a:lnTo>
                  <a:pt x="482473" y="965707"/>
                </a:lnTo>
                <a:lnTo>
                  <a:pt x="467360" y="1002918"/>
                </a:lnTo>
                <a:lnTo>
                  <a:pt x="448564" y="1042288"/>
                </a:lnTo>
                <a:lnTo>
                  <a:pt x="426085" y="1083690"/>
                </a:lnTo>
                <a:lnTo>
                  <a:pt x="400430" y="1126743"/>
                </a:lnTo>
                <a:lnTo>
                  <a:pt x="372110" y="1171066"/>
                </a:lnTo>
                <a:lnTo>
                  <a:pt x="325500" y="1238884"/>
                </a:lnTo>
                <a:lnTo>
                  <a:pt x="292353" y="1284351"/>
                </a:lnTo>
                <a:lnTo>
                  <a:pt x="258191" y="1329689"/>
                </a:lnTo>
                <a:lnTo>
                  <a:pt x="223138" y="1374520"/>
                </a:lnTo>
                <a:lnTo>
                  <a:pt x="187960" y="1418208"/>
                </a:lnTo>
                <a:lnTo>
                  <a:pt x="152781" y="1460500"/>
                </a:lnTo>
                <a:lnTo>
                  <a:pt x="118237" y="1501013"/>
                </a:lnTo>
                <a:lnTo>
                  <a:pt x="84962" y="1539239"/>
                </a:lnTo>
                <a:lnTo>
                  <a:pt x="52959" y="1574927"/>
                </a:lnTo>
                <a:lnTo>
                  <a:pt x="47381" y="1580952"/>
                </a:lnTo>
                <a:lnTo>
                  <a:pt x="56597" y="1589578"/>
                </a:lnTo>
                <a:lnTo>
                  <a:pt x="94487" y="1547621"/>
                </a:lnTo>
                <a:lnTo>
                  <a:pt x="128016" y="1509267"/>
                </a:lnTo>
                <a:lnTo>
                  <a:pt x="162560" y="1468627"/>
                </a:lnTo>
                <a:lnTo>
                  <a:pt x="197738" y="1426082"/>
                </a:lnTo>
                <a:lnTo>
                  <a:pt x="233172" y="1382394"/>
                </a:lnTo>
                <a:lnTo>
                  <a:pt x="268350" y="1337437"/>
                </a:lnTo>
                <a:lnTo>
                  <a:pt x="302641" y="1291843"/>
                </a:lnTo>
                <a:lnTo>
                  <a:pt x="336042" y="1246124"/>
                </a:lnTo>
                <a:lnTo>
                  <a:pt x="367665" y="1200530"/>
                </a:lnTo>
                <a:lnTo>
                  <a:pt x="397382" y="1155445"/>
                </a:lnTo>
                <a:lnTo>
                  <a:pt x="424561" y="1111377"/>
                </a:lnTo>
                <a:lnTo>
                  <a:pt x="448945" y="1068704"/>
                </a:lnTo>
                <a:lnTo>
                  <a:pt x="470026" y="1027683"/>
                </a:lnTo>
                <a:lnTo>
                  <a:pt x="487172" y="988821"/>
                </a:lnTo>
                <a:lnTo>
                  <a:pt x="501269" y="951356"/>
                </a:lnTo>
                <a:lnTo>
                  <a:pt x="512825" y="914526"/>
                </a:lnTo>
                <a:lnTo>
                  <a:pt x="529717" y="842390"/>
                </a:lnTo>
                <a:lnTo>
                  <a:pt x="538479" y="772032"/>
                </a:lnTo>
                <a:lnTo>
                  <a:pt x="540130" y="737488"/>
                </a:lnTo>
                <a:lnTo>
                  <a:pt x="539876" y="703452"/>
                </a:lnTo>
                <a:lnTo>
                  <a:pt x="534797" y="636524"/>
                </a:lnTo>
                <a:lnTo>
                  <a:pt x="523748" y="571245"/>
                </a:lnTo>
                <a:lnTo>
                  <a:pt x="507619" y="507618"/>
                </a:lnTo>
                <a:lnTo>
                  <a:pt x="487172" y="445134"/>
                </a:lnTo>
                <a:lnTo>
                  <a:pt x="460755" y="383793"/>
                </a:lnTo>
                <a:lnTo>
                  <a:pt x="427354" y="324103"/>
                </a:lnTo>
                <a:lnTo>
                  <a:pt x="387730" y="265810"/>
                </a:lnTo>
                <a:lnTo>
                  <a:pt x="342900" y="209295"/>
                </a:lnTo>
                <a:lnTo>
                  <a:pt x="293750" y="154304"/>
                </a:lnTo>
                <a:lnTo>
                  <a:pt x="241173" y="101091"/>
                </a:lnTo>
                <a:lnTo>
                  <a:pt x="185927" y="49529"/>
                </a:lnTo>
                <a:lnTo>
                  <a:pt x="12928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43780" y="2019935"/>
            <a:ext cx="2164715" cy="1716405"/>
          </a:xfrm>
          <a:custGeom>
            <a:avLst/>
            <a:gdLst/>
            <a:ahLst/>
            <a:cxnLst/>
            <a:rect l="l" t="t" r="r" b="b"/>
            <a:pathLst>
              <a:path w="2164715" h="1716404">
                <a:moveTo>
                  <a:pt x="2088525" y="1684877"/>
                </a:moveTo>
                <a:lnTo>
                  <a:pt x="2083181" y="1716151"/>
                </a:lnTo>
                <a:lnTo>
                  <a:pt x="2164715" y="1691513"/>
                </a:lnTo>
                <a:lnTo>
                  <a:pt x="2158657" y="1687067"/>
                </a:lnTo>
                <a:lnTo>
                  <a:pt x="2101088" y="1687067"/>
                </a:lnTo>
                <a:lnTo>
                  <a:pt x="2088525" y="1684877"/>
                </a:lnTo>
                <a:close/>
              </a:path>
              <a:path w="2164715" h="1716404">
                <a:moveTo>
                  <a:pt x="2090675" y="1672297"/>
                </a:moveTo>
                <a:lnTo>
                  <a:pt x="2088525" y="1684877"/>
                </a:lnTo>
                <a:lnTo>
                  <a:pt x="2101088" y="1687067"/>
                </a:lnTo>
                <a:lnTo>
                  <a:pt x="2103247" y="1674495"/>
                </a:lnTo>
                <a:lnTo>
                  <a:pt x="2090675" y="1672297"/>
                </a:lnTo>
                <a:close/>
              </a:path>
              <a:path w="2164715" h="1716404">
                <a:moveTo>
                  <a:pt x="2096008" y="1641094"/>
                </a:moveTo>
                <a:lnTo>
                  <a:pt x="2090675" y="1672297"/>
                </a:lnTo>
                <a:lnTo>
                  <a:pt x="2103247" y="1674495"/>
                </a:lnTo>
                <a:lnTo>
                  <a:pt x="2101088" y="1687067"/>
                </a:lnTo>
                <a:lnTo>
                  <a:pt x="2158657" y="1687067"/>
                </a:lnTo>
                <a:lnTo>
                  <a:pt x="2096008" y="1641094"/>
                </a:lnTo>
                <a:close/>
              </a:path>
              <a:path w="2164715" h="1716404">
                <a:moveTo>
                  <a:pt x="145542" y="0"/>
                </a:moveTo>
                <a:lnTo>
                  <a:pt x="111506" y="47751"/>
                </a:lnTo>
                <a:lnTo>
                  <a:pt x="82550" y="96392"/>
                </a:lnTo>
                <a:lnTo>
                  <a:pt x="58293" y="145668"/>
                </a:lnTo>
                <a:lnTo>
                  <a:pt x="38608" y="195325"/>
                </a:lnTo>
                <a:lnTo>
                  <a:pt x="23241" y="245363"/>
                </a:lnTo>
                <a:lnTo>
                  <a:pt x="11938" y="295401"/>
                </a:lnTo>
                <a:lnTo>
                  <a:pt x="4572" y="345439"/>
                </a:lnTo>
                <a:lnTo>
                  <a:pt x="762" y="395350"/>
                </a:lnTo>
                <a:lnTo>
                  <a:pt x="0" y="419988"/>
                </a:lnTo>
                <a:lnTo>
                  <a:pt x="127" y="444626"/>
                </a:lnTo>
                <a:lnTo>
                  <a:pt x="2667" y="493522"/>
                </a:lnTo>
                <a:lnTo>
                  <a:pt x="8001" y="541781"/>
                </a:lnTo>
                <a:lnTo>
                  <a:pt x="16002" y="589026"/>
                </a:lnTo>
                <a:lnTo>
                  <a:pt x="26162" y="635253"/>
                </a:lnTo>
                <a:lnTo>
                  <a:pt x="38608" y="680212"/>
                </a:lnTo>
                <a:lnTo>
                  <a:pt x="52578" y="724026"/>
                </a:lnTo>
                <a:lnTo>
                  <a:pt x="68453" y="766317"/>
                </a:lnTo>
                <a:lnTo>
                  <a:pt x="85725" y="807338"/>
                </a:lnTo>
                <a:lnTo>
                  <a:pt x="105156" y="847598"/>
                </a:lnTo>
                <a:lnTo>
                  <a:pt x="126619" y="887094"/>
                </a:lnTo>
                <a:lnTo>
                  <a:pt x="150495" y="925702"/>
                </a:lnTo>
                <a:lnTo>
                  <a:pt x="176657" y="963549"/>
                </a:lnTo>
                <a:lnTo>
                  <a:pt x="205486" y="1000632"/>
                </a:lnTo>
                <a:lnTo>
                  <a:pt x="237109" y="1036827"/>
                </a:lnTo>
                <a:lnTo>
                  <a:pt x="271526" y="1072261"/>
                </a:lnTo>
                <a:lnTo>
                  <a:pt x="309118" y="1106931"/>
                </a:lnTo>
                <a:lnTo>
                  <a:pt x="350012" y="1140840"/>
                </a:lnTo>
                <a:lnTo>
                  <a:pt x="394081" y="1173988"/>
                </a:lnTo>
                <a:lnTo>
                  <a:pt x="441833" y="1206373"/>
                </a:lnTo>
                <a:lnTo>
                  <a:pt x="493141" y="1237868"/>
                </a:lnTo>
                <a:lnTo>
                  <a:pt x="548386" y="1268856"/>
                </a:lnTo>
                <a:lnTo>
                  <a:pt x="607568" y="1298955"/>
                </a:lnTo>
                <a:lnTo>
                  <a:pt x="671068" y="1328419"/>
                </a:lnTo>
                <a:lnTo>
                  <a:pt x="741553" y="1357502"/>
                </a:lnTo>
                <a:lnTo>
                  <a:pt x="780161" y="1371980"/>
                </a:lnTo>
                <a:lnTo>
                  <a:pt x="820801" y="1386331"/>
                </a:lnTo>
                <a:lnTo>
                  <a:pt x="863346" y="1400682"/>
                </a:lnTo>
                <a:lnTo>
                  <a:pt x="907796" y="1414906"/>
                </a:lnTo>
                <a:lnTo>
                  <a:pt x="1001014" y="1443101"/>
                </a:lnTo>
                <a:lnTo>
                  <a:pt x="1099439" y="1470660"/>
                </a:lnTo>
                <a:lnTo>
                  <a:pt x="1253871" y="1510664"/>
                </a:lnTo>
                <a:lnTo>
                  <a:pt x="1412875" y="1548638"/>
                </a:lnTo>
                <a:lnTo>
                  <a:pt x="1572133" y="1584070"/>
                </a:lnTo>
                <a:lnTo>
                  <a:pt x="1827022" y="1636395"/>
                </a:lnTo>
                <a:lnTo>
                  <a:pt x="2088525" y="1684877"/>
                </a:lnTo>
                <a:lnTo>
                  <a:pt x="2090675" y="1672297"/>
                </a:lnTo>
                <a:lnTo>
                  <a:pt x="1923923" y="1642109"/>
                </a:lnTo>
                <a:lnTo>
                  <a:pt x="1730121" y="1604137"/>
                </a:lnTo>
                <a:lnTo>
                  <a:pt x="1522095" y="1560067"/>
                </a:lnTo>
                <a:lnTo>
                  <a:pt x="1415796" y="1536191"/>
                </a:lnTo>
                <a:lnTo>
                  <a:pt x="1256919" y="1498345"/>
                </a:lnTo>
                <a:lnTo>
                  <a:pt x="1153414" y="1471929"/>
                </a:lnTo>
                <a:lnTo>
                  <a:pt x="1053084" y="1444625"/>
                </a:lnTo>
                <a:lnTo>
                  <a:pt x="1004570" y="1430909"/>
                </a:lnTo>
                <a:lnTo>
                  <a:pt x="957453" y="1416939"/>
                </a:lnTo>
                <a:lnTo>
                  <a:pt x="911733" y="1402841"/>
                </a:lnTo>
                <a:lnTo>
                  <a:pt x="867537" y="1388617"/>
                </a:lnTo>
                <a:lnTo>
                  <a:pt x="825119" y="1374266"/>
                </a:lnTo>
                <a:lnTo>
                  <a:pt x="784606" y="1360042"/>
                </a:lnTo>
                <a:lnTo>
                  <a:pt x="727837" y="1338452"/>
                </a:lnTo>
                <a:lnTo>
                  <a:pt x="676275" y="1316736"/>
                </a:lnTo>
                <a:lnTo>
                  <a:pt x="613283" y="1287526"/>
                </a:lnTo>
                <a:lnTo>
                  <a:pt x="554609" y="1257680"/>
                </a:lnTo>
                <a:lnTo>
                  <a:pt x="499745" y="1227074"/>
                </a:lnTo>
                <a:lnTo>
                  <a:pt x="448818" y="1195704"/>
                </a:lnTo>
                <a:lnTo>
                  <a:pt x="401574" y="1163701"/>
                </a:lnTo>
                <a:lnTo>
                  <a:pt x="358013" y="1130935"/>
                </a:lnTo>
                <a:lnTo>
                  <a:pt x="317627" y="1097406"/>
                </a:lnTo>
                <a:lnTo>
                  <a:pt x="280543" y="1063243"/>
                </a:lnTo>
                <a:lnTo>
                  <a:pt x="246507" y="1028445"/>
                </a:lnTo>
                <a:lnTo>
                  <a:pt x="215392" y="992631"/>
                </a:lnTo>
                <a:lnTo>
                  <a:pt x="186944" y="956182"/>
                </a:lnTo>
                <a:lnTo>
                  <a:pt x="161163" y="918972"/>
                </a:lnTo>
                <a:lnTo>
                  <a:pt x="137795" y="880999"/>
                </a:lnTo>
                <a:lnTo>
                  <a:pt x="116586" y="842137"/>
                </a:lnTo>
                <a:lnTo>
                  <a:pt x="97536" y="802386"/>
                </a:lnTo>
                <a:lnTo>
                  <a:pt x="80391" y="761873"/>
                </a:lnTo>
                <a:lnTo>
                  <a:pt x="64770" y="720216"/>
                </a:lnTo>
                <a:lnTo>
                  <a:pt x="50800" y="676910"/>
                </a:lnTo>
                <a:lnTo>
                  <a:pt x="38608" y="632332"/>
                </a:lnTo>
                <a:lnTo>
                  <a:pt x="28448" y="586739"/>
                </a:lnTo>
                <a:lnTo>
                  <a:pt x="20574" y="540130"/>
                </a:lnTo>
                <a:lnTo>
                  <a:pt x="15240" y="492760"/>
                </a:lnTo>
                <a:lnTo>
                  <a:pt x="12827" y="444626"/>
                </a:lnTo>
                <a:lnTo>
                  <a:pt x="12709" y="419988"/>
                </a:lnTo>
                <a:lnTo>
                  <a:pt x="13335" y="396113"/>
                </a:lnTo>
                <a:lnTo>
                  <a:pt x="17145" y="347090"/>
                </a:lnTo>
                <a:lnTo>
                  <a:pt x="24384" y="298068"/>
                </a:lnTo>
                <a:lnTo>
                  <a:pt x="35433" y="248919"/>
                </a:lnTo>
                <a:lnTo>
                  <a:pt x="50546" y="199770"/>
                </a:lnTo>
                <a:lnTo>
                  <a:pt x="69723" y="151002"/>
                </a:lnTo>
                <a:lnTo>
                  <a:pt x="93472" y="102742"/>
                </a:lnTo>
                <a:lnTo>
                  <a:pt x="122047" y="54990"/>
                </a:lnTo>
                <a:lnTo>
                  <a:pt x="155702" y="7619"/>
                </a:lnTo>
                <a:lnTo>
                  <a:pt x="1455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22289" y="956817"/>
            <a:ext cx="2296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435" algn="l"/>
              </a:tabLst>
            </a:pPr>
            <a:r>
              <a:rPr sz="3075" spc="60" baseline="-35230" dirty="0">
                <a:latin typeface="Cambria Math"/>
                <a:cs typeface="Cambria Math"/>
              </a:rPr>
              <a:t>2	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Small if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good</a:t>
            </a:r>
            <a:r>
              <a:rPr sz="2400" b="1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fit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638800" y="1295400"/>
            <a:ext cx="228600" cy="152400"/>
            <a:chOff x="1676400" y="609600"/>
            <a:chExt cx="304800" cy="15240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/>
          <p:nvPr/>
        </p:nvCxnSpPr>
        <p:spPr>
          <a:xfrm>
            <a:off x="5791200" y="18288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001000" y="2819400"/>
            <a:ext cx="228600" cy="152400"/>
            <a:chOff x="1676400" y="609600"/>
            <a:chExt cx="304800" cy="1524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>
            <a:off x="8077200" y="40386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013" y="197865"/>
            <a:ext cx="5124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 </a:t>
            </a:r>
            <a:r>
              <a:rPr sz="4400" spc="-5" dirty="0"/>
              <a:t>and</a:t>
            </a:r>
            <a:r>
              <a:rPr sz="4400" spc="-30" dirty="0"/>
              <a:t> </a:t>
            </a:r>
            <a:r>
              <a:rPr sz="4400" spc="-10" dirty="0"/>
              <a:t>P-values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168349"/>
            <a:ext cx="8064500" cy="423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100" indent="-3429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Statistic: </a:t>
            </a:r>
            <a:r>
              <a:rPr sz="2400" spc="-5" dirty="0">
                <a:latin typeface="Calibri"/>
                <a:cs typeface="Calibri"/>
              </a:rPr>
              <a:t>From R-squared </a:t>
            </a:r>
            <a:r>
              <a:rPr sz="2400" dirty="0">
                <a:latin typeface="Calibri"/>
                <a:cs typeface="Calibri"/>
              </a:rPr>
              <a:t>we can </a:t>
            </a:r>
            <a:r>
              <a:rPr sz="2400" spc="-5" dirty="0">
                <a:latin typeface="Calibri"/>
                <a:cs typeface="Calibri"/>
              </a:rPr>
              <a:t>derive another statistic (using  degrees of freedom)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standard distribution </a:t>
            </a:r>
            <a:r>
              <a:rPr sz="2400" dirty="0">
                <a:latin typeface="Calibri"/>
                <a:cs typeface="Calibri"/>
              </a:rPr>
              <a:t>called </a:t>
            </a:r>
            <a:r>
              <a:rPr sz="2400" spc="-5" dirty="0">
                <a:latin typeface="Calibri"/>
                <a:cs typeface="Calibri"/>
              </a:rPr>
              <a:t>an 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F-distribution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CDF for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F-distribution, </a:t>
            </a:r>
            <a:r>
              <a:rPr sz="2400" dirty="0">
                <a:latin typeface="Calibri"/>
                <a:cs typeface="Calibri"/>
              </a:rPr>
              <a:t>we can </a:t>
            </a:r>
            <a:r>
              <a:rPr sz="2400" spc="-5" dirty="0">
                <a:latin typeface="Calibri"/>
                <a:cs typeface="Calibri"/>
              </a:rPr>
              <a:t>derive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P-value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 P-value </a:t>
            </a:r>
            <a:r>
              <a:rPr sz="2400" dirty="0">
                <a:latin typeface="Calibri"/>
                <a:cs typeface="Calibri"/>
              </a:rPr>
              <a:t>is, </a:t>
            </a:r>
            <a:r>
              <a:rPr sz="2400" spc="-5" dirty="0">
                <a:latin typeface="Calibri"/>
                <a:cs typeface="Calibri"/>
              </a:rPr>
              <a:t>as usual,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probability of observing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under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null hypothesis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relationship.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p 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small</a:t>
            </a:r>
            <a:r>
              <a:rPr sz="2400" spc="-5" dirty="0">
                <a:latin typeface="Calibri"/>
                <a:cs typeface="Calibri"/>
              </a:rPr>
              <a:t>, say </a:t>
            </a:r>
            <a:r>
              <a:rPr sz="2400" dirty="0">
                <a:latin typeface="Calibri"/>
                <a:cs typeface="Calibri"/>
              </a:rPr>
              <a:t>less than </a:t>
            </a:r>
            <a:r>
              <a:rPr sz="2400" spc="-10" dirty="0">
                <a:latin typeface="Calibri"/>
                <a:cs typeface="Calibri"/>
              </a:rPr>
              <a:t>0.05, </a:t>
            </a:r>
            <a:r>
              <a:rPr sz="2400" dirty="0">
                <a:latin typeface="Calibri"/>
                <a:cs typeface="Calibri"/>
              </a:rPr>
              <a:t>we conclude that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there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is 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linear  relationship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10" dirty="0">
                <a:latin typeface="Calibri"/>
                <a:cs typeface="Calibri"/>
              </a:rPr>
              <a:t>Logistic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Regression</a:t>
            </a:r>
            <a:endParaRPr sz="28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32661"/>
            <a:ext cx="7924165" cy="324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made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distinction </a:t>
            </a:r>
            <a:r>
              <a:rPr sz="2400" dirty="0">
                <a:latin typeface="Calibri"/>
                <a:cs typeface="Calibri"/>
              </a:rPr>
              <a:t>earlier </a:t>
            </a:r>
            <a:r>
              <a:rPr sz="2400" spc="-10" dirty="0">
                <a:latin typeface="Calibri"/>
                <a:cs typeface="Calibri"/>
              </a:rPr>
              <a:t>between regression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(predicting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real value) </a:t>
            </a:r>
            <a:r>
              <a:rPr sz="2400" spc="-5" dirty="0">
                <a:latin typeface="Calibri"/>
                <a:cs typeface="Calibri"/>
              </a:rPr>
              <a:t>and classification (predicting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discrete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355600" marR="12573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designed 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binary classifier </a:t>
            </a:r>
            <a:r>
              <a:rPr sz="2400" spc="-5" dirty="0">
                <a:latin typeface="Calibri"/>
                <a:cs typeface="Calibri"/>
              </a:rPr>
              <a:t>(output  </a:t>
            </a:r>
            <a:r>
              <a:rPr sz="2400" spc="-20" dirty="0">
                <a:latin typeface="Calibri"/>
                <a:cs typeface="Calibri"/>
              </a:rPr>
              <a:t>say </a:t>
            </a:r>
            <a:r>
              <a:rPr sz="2400" spc="-5" dirty="0">
                <a:latin typeface="Calibri"/>
                <a:cs typeface="Calibri"/>
              </a:rPr>
              <a:t>{0,1}) but actually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outputs the probability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the input  </a:t>
            </a:r>
            <a:r>
              <a:rPr sz="2400" spc="-10" dirty="0">
                <a:latin typeface="Calibri"/>
                <a:cs typeface="Calibri"/>
              </a:rPr>
              <a:t>instance </a:t>
            </a:r>
            <a:r>
              <a:rPr sz="2400" dirty="0">
                <a:latin typeface="Calibri"/>
                <a:cs typeface="Calibri"/>
              </a:rPr>
              <a:t>is in the </a:t>
            </a:r>
            <a:r>
              <a:rPr sz="2400" spc="-5" dirty="0">
                <a:latin typeface="Calibri"/>
                <a:cs typeface="Calibri"/>
              </a:rPr>
              <a:t>“1”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logistic </a:t>
            </a:r>
            <a:r>
              <a:rPr sz="2400" dirty="0">
                <a:latin typeface="Calibri"/>
                <a:cs typeface="Calibri"/>
              </a:rPr>
              <a:t>classifier </a:t>
            </a:r>
            <a:r>
              <a:rPr sz="2400" spc="-5" dirty="0">
                <a:latin typeface="Calibri"/>
                <a:cs typeface="Calibri"/>
              </a:rPr>
              <a:t>has 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7948" y="4737989"/>
            <a:ext cx="403860" cy="282575"/>
          </a:xfrm>
          <a:custGeom>
            <a:avLst/>
            <a:gdLst/>
            <a:ahLst/>
            <a:cxnLst/>
            <a:rect l="l" t="t" r="r" b="b"/>
            <a:pathLst>
              <a:path w="403860" h="282575">
                <a:moveTo>
                  <a:pt x="313563" y="0"/>
                </a:moveTo>
                <a:lnTo>
                  <a:pt x="309625" y="11430"/>
                </a:lnTo>
                <a:lnTo>
                  <a:pt x="325933" y="18504"/>
                </a:lnTo>
                <a:lnTo>
                  <a:pt x="339978" y="28305"/>
                </a:lnTo>
                <a:lnTo>
                  <a:pt x="368502" y="73852"/>
                </a:lnTo>
                <a:lnTo>
                  <a:pt x="376797" y="115623"/>
                </a:lnTo>
                <a:lnTo>
                  <a:pt x="377825" y="139700"/>
                </a:lnTo>
                <a:lnTo>
                  <a:pt x="376779" y="164580"/>
                </a:lnTo>
                <a:lnTo>
                  <a:pt x="368448" y="207529"/>
                </a:lnTo>
                <a:lnTo>
                  <a:pt x="340026" y="253777"/>
                </a:lnTo>
                <a:lnTo>
                  <a:pt x="310006" y="270763"/>
                </a:lnTo>
                <a:lnTo>
                  <a:pt x="313563" y="282321"/>
                </a:lnTo>
                <a:lnTo>
                  <a:pt x="352059" y="264239"/>
                </a:lnTo>
                <a:lnTo>
                  <a:pt x="380364" y="232918"/>
                </a:lnTo>
                <a:lnTo>
                  <a:pt x="397795" y="191071"/>
                </a:lnTo>
                <a:lnTo>
                  <a:pt x="403605" y="141224"/>
                </a:lnTo>
                <a:lnTo>
                  <a:pt x="402153" y="115339"/>
                </a:lnTo>
                <a:lnTo>
                  <a:pt x="390532" y="69429"/>
                </a:lnTo>
                <a:lnTo>
                  <a:pt x="367409" y="32093"/>
                </a:lnTo>
                <a:lnTo>
                  <a:pt x="334019" y="7379"/>
                </a:lnTo>
                <a:lnTo>
                  <a:pt x="313563" y="0"/>
                </a:lnTo>
                <a:close/>
              </a:path>
              <a:path w="40386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12816" y="4418838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99253" y="4942204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7" y="0"/>
                </a:moveTo>
                <a:lnTo>
                  <a:pt x="722630" y="11430"/>
                </a:lnTo>
                <a:lnTo>
                  <a:pt x="738937" y="18504"/>
                </a:lnTo>
                <a:lnTo>
                  <a:pt x="752983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9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4"/>
                </a:lnTo>
                <a:lnTo>
                  <a:pt x="726567" y="282321"/>
                </a:lnTo>
                <a:lnTo>
                  <a:pt x="765063" y="264239"/>
                </a:lnTo>
                <a:lnTo>
                  <a:pt x="793369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7" y="0"/>
                </a:lnTo>
                <a:close/>
              </a:path>
              <a:path w="81661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62171" y="4853178"/>
            <a:ext cx="1758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exp</a:t>
            </a:r>
            <a:r>
              <a:rPr sz="2400" spc="38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74235" y="4879085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740" y="5275275"/>
            <a:ext cx="13950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where </a:t>
            </a:r>
            <a:r>
              <a:rPr sz="2400" dirty="0">
                <a:latin typeface="Cambria Math"/>
                <a:cs typeface="Cambria Math"/>
              </a:rPr>
              <a:t>𝑋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0189" y="5364353"/>
            <a:ext cx="1365250" cy="282575"/>
          </a:xfrm>
          <a:custGeom>
            <a:avLst/>
            <a:gdLst/>
            <a:ahLst/>
            <a:cxnLst/>
            <a:rect l="l" t="t" r="r" b="b"/>
            <a:pathLst>
              <a:path w="1365250" h="282575">
                <a:moveTo>
                  <a:pt x="1275207" y="0"/>
                </a:moveTo>
                <a:lnTo>
                  <a:pt x="1271270" y="11430"/>
                </a:lnTo>
                <a:lnTo>
                  <a:pt x="1287577" y="18504"/>
                </a:lnTo>
                <a:lnTo>
                  <a:pt x="1301623" y="28305"/>
                </a:lnTo>
                <a:lnTo>
                  <a:pt x="1330146" y="73852"/>
                </a:lnTo>
                <a:lnTo>
                  <a:pt x="1338441" y="115623"/>
                </a:lnTo>
                <a:lnTo>
                  <a:pt x="1339469" y="139700"/>
                </a:lnTo>
                <a:lnTo>
                  <a:pt x="1338423" y="164580"/>
                </a:lnTo>
                <a:lnTo>
                  <a:pt x="1330092" y="207540"/>
                </a:lnTo>
                <a:lnTo>
                  <a:pt x="1301670" y="253777"/>
                </a:lnTo>
                <a:lnTo>
                  <a:pt x="1271651" y="270814"/>
                </a:lnTo>
                <a:lnTo>
                  <a:pt x="1275207" y="282282"/>
                </a:lnTo>
                <a:lnTo>
                  <a:pt x="1313703" y="264213"/>
                </a:lnTo>
                <a:lnTo>
                  <a:pt x="1342009" y="232943"/>
                </a:lnTo>
                <a:lnTo>
                  <a:pt x="1359439" y="191074"/>
                </a:lnTo>
                <a:lnTo>
                  <a:pt x="1365250" y="141224"/>
                </a:lnTo>
                <a:lnTo>
                  <a:pt x="1363797" y="115339"/>
                </a:lnTo>
                <a:lnTo>
                  <a:pt x="1352176" y="69429"/>
                </a:lnTo>
                <a:lnTo>
                  <a:pt x="1329053" y="32093"/>
                </a:lnTo>
                <a:lnTo>
                  <a:pt x="1295663" y="7379"/>
                </a:lnTo>
                <a:lnTo>
                  <a:pt x="1275207" y="0"/>
                </a:lnTo>
                <a:close/>
              </a:path>
              <a:path w="136525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0"/>
                </a:lnTo>
                <a:lnTo>
                  <a:pt x="13073" y="212993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3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40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07438" y="4648961"/>
            <a:ext cx="1863089" cy="1017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0105">
              <a:lnSpc>
                <a:spcPct val="100000"/>
              </a:lnSpc>
              <a:spcBef>
                <a:spcPts val="100"/>
              </a:spcBef>
              <a:tabLst>
                <a:tab pos="1140460" algn="l"/>
                <a:tab pos="1621790" algn="l"/>
              </a:tabLst>
            </a:pPr>
            <a:r>
              <a:rPr sz="2400" dirty="0">
                <a:latin typeface="Cambria Math"/>
                <a:cs typeface="Cambria Math"/>
              </a:rPr>
              <a:t>𝑝	𝑋	=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sz="2400" spc="-10" dirty="0">
                <a:latin typeface="Cambria Math"/>
                <a:cs typeface="Cambria Math"/>
              </a:rPr>
              <a:t>𝑋</a:t>
            </a:r>
            <a:r>
              <a:rPr sz="2625" spc="-15" baseline="-15873" dirty="0">
                <a:latin typeface="Cambria Math"/>
                <a:cs typeface="Cambria Math"/>
              </a:rPr>
              <a:t>1</a:t>
            </a:r>
            <a:r>
              <a:rPr sz="2400" spc="-10" dirty="0">
                <a:latin typeface="Cambria Math"/>
                <a:cs typeface="Cambria Math"/>
              </a:rPr>
              <a:t>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…</a:t>
            </a:r>
            <a:r>
              <a:rPr sz="2400" spc="-1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</a:t>
            </a:r>
            <a:r>
              <a:rPr sz="2625" spc="7" baseline="-15873" dirty="0">
                <a:latin typeface="Cambria Math"/>
                <a:cs typeface="Cambria Math"/>
              </a:rPr>
              <a:t>𝑛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8751" y="5275275"/>
            <a:ext cx="2762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196085"/>
            <a:ext cx="8054340" cy="496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probably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most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widely used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general-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40"/>
              </a:lnSpc>
            </a:pP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purpose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classifier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Its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very scalable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very </a:t>
            </a: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fast </a:t>
            </a:r>
            <a:r>
              <a:rPr sz="2400" spc="-15" dirty="0">
                <a:latin typeface="Calibri"/>
                <a:cs typeface="Calibri"/>
              </a:rPr>
              <a:t>to train. </a:t>
            </a:r>
            <a:r>
              <a:rPr sz="2400" spc="-20" dirty="0">
                <a:latin typeface="Calibri"/>
                <a:cs typeface="Calibri"/>
              </a:rPr>
              <a:t>It’s </a:t>
            </a:r>
            <a:r>
              <a:rPr sz="2400" spc="-5" dirty="0">
                <a:latin typeface="Calibri"/>
                <a:cs typeface="Calibri"/>
              </a:rPr>
              <a:t>used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Spam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filtering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News </a:t>
            </a:r>
            <a:r>
              <a:rPr sz="2400" spc="-5" dirty="0">
                <a:latin typeface="Calibri"/>
                <a:cs typeface="Calibri"/>
              </a:rPr>
              <a:t>message</a:t>
            </a:r>
            <a:r>
              <a:rPr sz="2400" spc="-10" dirty="0">
                <a:latin typeface="Calibri"/>
                <a:cs typeface="Calibri"/>
              </a:rPr>
              <a:t> classification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30" dirty="0">
                <a:latin typeface="Calibri"/>
                <a:cs typeface="Calibri"/>
              </a:rPr>
              <a:t>Web </a:t>
            </a:r>
            <a:r>
              <a:rPr sz="2400" spc="-10" dirty="0">
                <a:latin typeface="Calibri"/>
                <a:cs typeface="Calibri"/>
              </a:rPr>
              <a:t>site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Product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756285" marR="567690" lvl="1" indent="-286385">
              <a:lnSpc>
                <a:spcPts val="2590"/>
              </a:lnSpc>
              <a:spcBef>
                <a:spcPts val="62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Most classification problems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large, sparse </a:t>
            </a:r>
            <a:r>
              <a:rPr sz="2400" spc="-20" dirty="0">
                <a:latin typeface="Calibri"/>
                <a:cs typeface="Calibri"/>
              </a:rPr>
              <a:t>feature  </a:t>
            </a:r>
            <a:r>
              <a:rPr sz="2400" spc="-5" dirty="0">
                <a:latin typeface="Calibri"/>
                <a:cs typeface="Calibri"/>
              </a:rPr>
              <a:t>sets.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ts val="27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 only </a:t>
            </a:r>
            <a:r>
              <a:rPr sz="2400" spc="-20" dirty="0">
                <a:latin typeface="Calibri"/>
                <a:cs typeface="Calibri"/>
              </a:rPr>
              <a:t>caveat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can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overfit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very sparse </a:t>
            </a:r>
            <a:r>
              <a:rPr sz="2400" spc="-15" dirty="0">
                <a:latin typeface="Calibri"/>
                <a:cs typeface="Calibri"/>
              </a:rPr>
              <a:t>data,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often </a:t>
            </a:r>
            <a:r>
              <a:rPr sz="2400" spc="-5" dirty="0">
                <a:latin typeface="Calibri"/>
                <a:cs typeface="Calibri"/>
              </a:rPr>
              <a:t>used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Regularization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35710"/>
            <a:ext cx="6610984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422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Logistic regression maps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“regression” </a:t>
            </a:r>
            <a:r>
              <a:rPr sz="2200" spc="-15" dirty="0">
                <a:latin typeface="Calibri"/>
                <a:cs typeface="Calibri"/>
              </a:rPr>
              <a:t>value </a:t>
            </a:r>
            <a:r>
              <a:rPr sz="2200" spc="-5" dirty="0">
                <a:latin typeface="Cambria Math"/>
                <a:cs typeface="Cambria Math"/>
              </a:rPr>
              <a:t>−𝑋𝛽</a:t>
            </a:r>
            <a:r>
              <a:rPr sz="2200" spc="210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endParaRPr sz="2200">
              <a:latin typeface="Calibri"/>
              <a:cs typeface="Calibri"/>
            </a:endParaRPr>
          </a:p>
          <a:p>
            <a:pPr marR="109220" algn="ctr">
              <a:lnSpc>
                <a:spcPct val="100000"/>
              </a:lnSpc>
              <a:spcBef>
                <a:spcPts val="15"/>
              </a:spcBef>
            </a:pPr>
            <a:r>
              <a:rPr sz="2200" spc="125" dirty="0">
                <a:latin typeface="Calibri"/>
                <a:cs typeface="Calibri"/>
              </a:rPr>
              <a:t>(-</a:t>
            </a:r>
            <a:r>
              <a:rPr sz="2200" spc="125" dirty="0">
                <a:latin typeface="Symbol"/>
                <a:cs typeface="Symbol"/>
              </a:rPr>
              <a:t></a:t>
            </a:r>
            <a:r>
              <a:rPr sz="2200" spc="125" dirty="0">
                <a:latin typeface="Calibri"/>
                <a:cs typeface="Calibri"/>
              </a:rPr>
              <a:t>,</a:t>
            </a:r>
            <a:r>
              <a:rPr sz="2200" spc="125" dirty="0">
                <a:latin typeface="Symbol"/>
                <a:cs typeface="Symbol"/>
              </a:rPr>
              <a:t></a:t>
            </a:r>
            <a:r>
              <a:rPr sz="2200" spc="125" dirty="0">
                <a:latin typeface="Calibri"/>
                <a:cs typeface="Calibri"/>
              </a:rPr>
              <a:t>)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20" dirty="0">
                <a:latin typeface="Calibri"/>
                <a:cs typeface="Calibri"/>
              </a:rPr>
              <a:t>range </a:t>
            </a:r>
            <a:r>
              <a:rPr sz="2200" spc="-5" dirty="0">
                <a:latin typeface="Calibri"/>
                <a:cs typeface="Calibri"/>
              </a:rPr>
              <a:t>[0,1] </a:t>
            </a:r>
            <a:r>
              <a:rPr sz="2200" spc="-10" dirty="0">
                <a:latin typeface="Calibri"/>
                <a:cs typeface="Calibri"/>
              </a:rPr>
              <a:t>using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“logistic”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8439" y="2168525"/>
            <a:ext cx="368935" cy="258445"/>
          </a:xfrm>
          <a:custGeom>
            <a:avLst/>
            <a:gdLst/>
            <a:ahLst/>
            <a:cxnLst/>
            <a:rect l="l" t="t" r="r" b="b"/>
            <a:pathLst>
              <a:path w="368935" h="258444">
                <a:moveTo>
                  <a:pt x="286131" y="0"/>
                </a:moveTo>
                <a:lnTo>
                  <a:pt x="282448" y="10413"/>
                </a:lnTo>
                <a:lnTo>
                  <a:pt x="297402" y="16910"/>
                </a:lnTo>
                <a:lnTo>
                  <a:pt x="310261" y="25908"/>
                </a:lnTo>
                <a:lnTo>
                  <a:pt x="336359" y="67522"/>
                </a:lnTo>
                <a:lnTo>
                  <a:pt x="343979" y="105761"/>
                </a:lnTo>
                <a:lnTo>
                  <a:pt x="344932" y="127762"/>
                </a:lnTo>
                <a:lnTo>
                  <a:pt x="343977" y="150600"/>
                </a:lnTo>
                <a:lnTo>
                  <a:pt x="336305" y="189894"/>
                </a:lnTo>
                <a:lnTo>
                  <a:pt x="310245" y="232171"/>
                </a:lnTo>
                <a:lnTo>
                  <a:pt x="282828" y="247776"/>
                </a:lnTo>
                <a:lnTo>
                  <a:pt x="286131" y="258317"/>
                </a:lnTo>
                <a:lnTo>
                  <a:pt x="321341" y="241760"/>
                </a:lnTo>
                <a:lnTo>
                  <a:pt x="347218" y="213105"/>
                </a:lnTo>
                <a:lnTo>
                  <a:pt x="363156" y="174799"/>
                </a:lnTo>
                <a:lnTo>
                  <a:pt x="368426" y="129159"/>
                </a:lnTo>
                <a:lnTo>
                  <a:pt x="367095" y="105487"/>
                </a:lnTo>
                <a:lnTo>
                  <a:pt x="356479" y="63525"/>
                </a:lnTo>
                <a:lnTo>
                  <a:pt x="335387" y="29325"/>
                </a:lnTo>
                <a:lnTo>
                  <a:pt x="304819" y="6742"/>
                </a:lnTo>
                <a:lnTo>
                  <a:pt x="286131" y="0"/>
                </a:lnTo>
                <a:close/>
              </a:path>
              <a:path w="368935" h="258444">
                <a:moveTo>
                  <a:pt x="82423" y="0"/>
                </a:moveTo>
                <a:lnTo>
                  <a:pt x="47259" y="16509"/>
                </a:lnTo>
                <a:lnTo>
                  <a:pt x="21336" y="45212"/>
                </a:lnTo>
                <a:lnTo>
                  <a:pt x="5334" y="83613"/>
                </a:lnTo>
                <a:lnTo>
                  <a:pt x="0" y="129159"/>
                </a:lnTo>
                <a:lnTo>
                  <a:pt x="1331" y="152902"/>
                </a:lnTo>
                <a:lnTo>
                  <a:pt x="11947" y="194863"/>
                </a:lnTo>
                <a:lnTo>
                  <a:pt x="33023" y="228939"/>
                </a:lnTo>
                <a:lnTo>
                  <a:pt x="82423" y="258317"/>
                </a:lnTo>
                <a:lnTo>
                  <a:pt x="85598" y="247776"/>
                </a:lnTo>
                <a:lnTo>
                  <a:pt x="70901" y="241254"/>
                </a:lnTo>
                <a:lnTo>
                  <a:pt x="58229" y="232171"/>
                </a:lnTo>
                <a:lnTo>
                  <a:pt x="32194" y="189894"/>
                </a:lnTo>
                <a:lnTo>
                  <a:pt x="24574" y="150600"/>
                </a:lnTo>
                <a:lnTo>
                  <a:pt x="23622" y="127762"/>
                </a:lnTo>
                <a:lnTo>
                  <a:pt x="24574" y="105761"/>
                </a:lnTo>
                <a:lnTo>
                  <a:pt x="32194" y="67522"/>
                </a:lnTo>
                <a:lnTo>
                  <a:pt x="58340" y="25908"/>
                </a:lnTo>
                <a:lnTo>
                  <a:pt x="86106" y="10413"/>
                </a:lnTo>
                <a:lnTo>
                  <a:pt x="82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63367" y="2084958"/>
            <a:ext cx="951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0250" algn="l"/>
              </a:tabLst>
            </a:pPr>
            <a:r>
              <a:rPr sz="2200" spc="-5" dirty="0">
                <a:latin typeface="Cambria Math"/>
                <a:cs typeface="Cambria Math"/>
              </a:rPr>
              <a:t>𝑝 </a:t>
            </a:r>
            <a:r>
              <a:rPr sz="2200" spc="-35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𝑋</a:t>
            </a:r>
            <a:r>
              <a:rPr sz="2200" dirty="0">
                <a:latin typeface="Cambria Math"/>
                <a:cs typeface="Cambria Math"/>
              </a:rPr>
              <a:t>	</a:t>
            </a:r>
            <a:r>
              <a:rPr sz="2200" spc="-5" dirty="0">
                <a:latin typeface="Cambria Math"/>
                <a:cs typeface="Cambria Math"/>
              </a:rPr>
              <a:t>=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0145" y="1873123"/>
            <a:ext cx="1803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mbria Math"/>
                <a:cs typeface="Cambria Math"/>
              </a:rPr>
              <a:t>1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0578" y="2354452"/>
            <a:ext cx="749935" cy="258445"/>
          </a:xfrm>
          <a:custGeom>
            <a:avLst/>
            <a:gdLst/>
            <a:ahLst/>
            <a:cxnLst/>
            <a:rect l="l" t="t" r="r" b="b"/>
            <a:pathLst>
              <a:path w="749935" h="258444">
                <a:moveTo>
                  <a:pt x="667131" y="0"/>
                </a:moveTo>
                <a:lnTo>
                  <a:pt x="663448" y="10413"/>
                </a:lnTo>
                <a:lnTo>
                  <a:pt x="678402" y="16910"/>
                </a:lnTo>
                <a:lnTo>
                  <a:pt x="691261" y="25908"/>
                </a:lnTo>
                <a:lnTo>
                  <a:pt x="717359" y="67522"/>
                </a:lnTo>
                <a:lnTo>
                  <a:pt x="724979" y="105761"/>
                </a:lnTo>
                <a:lnTo>
                  <a:pt x="725932" y="127762"/>
                </a:lnTo>
                <a:lnTo>
                  <a:pt x="724977" y="150600"/>
                </a:lnTo>
                <a:lnTo>
                  <a:pt x="717305" y="189894"/>
                </a:lnTo>
                <a:lnTo>
                  <a:pt x="691245" y="232171"/>
                </a:lnTo>
                <a:lnTo>
                  <a:pt x="663829" y="247776"/>
                </a:lnTo>
                <a:lnTo>
                  <a:pt x="667131" y="258318"/>
                </a:lnTo>
                <a:lnTo>
                  <a:pt x="702341" y="241760"/>
                </a:lnTo>
                <a:lnTo>
                  <a:pt x="728218" y="213106"/>
                </a:lnTo>
                <a:lnTo>
                  <a:pt x="744156" y="174799"/>
                </a:lnTo>
                <a:lnTo>
                  <a:pt x="749426" y="129159"/>
                </a:lnTo>
                <a:lnTo>
                  <a:pt x="748095" y="105487"/>
                </a:lnTo>
                <a:lnTo>
                  <a:pt x="737479" y="63525"/>
                </a:lnTo>
                <a:lnTo>
                  <a:pt x="716387" y="29325"/>
                </a:lnTo>
                <a:lnTo>
                  <a:pt x="685819" y="6742"/>
                </a:lnTo>
                <a:lnTo>
                  <a:pt x="667131" y="0"/>
                </a:lnTo>
                <a:close/>
              </a:path>
              <a:path w="749935" h="258444">
                <a:moveTo>
                  <a:pt x="82423" y="0"/>
                </a:moveTo>
                <a:lnTo>
                  <a:pt x="47259" y="16509"/>
                </a:lnTo>
                <a:lnTo>
                  <a:pt x="21336" y="45212"/>
                </a:lnTo>
                <a:lnTo>
                  <a:pt x="5334" y="83613"/>
                </a:lnTo>
                <a:lnTo>
                  <a:pt x="0" y="129159"/>
                </a:lnTo>
                <a:lnTo>
                  <a:pt x="1331" y="152902"/>
                </a:lnTo>
                <a:lnTo>
                  <a:pt x="11947" y="194863"/>
                </a:lnTo>
                <a:lnTo>
                  <a:pt x="33023" y="228939"/>
                </a:lnTo>
                <a:lnTo>
                  <a:pt x="82423" y="258318"/>
                </a:lnTo>
                <a:lnTo>
                  <a:pt x="85598" y="247776"/>
                </a:lnTo>
                <a:lnTo>
                  <a:pt x="70901" y="241254"/>
                </a:lnTo>
                <a:lnTo>
                  <a:pt x="58229" y="232171"/>
                </a:lnTo>
                <a:lnTo>
                  <a:pt x="32194" y="189894"/>
                </a:lnTo>
                <a:lnTo>
                  <a:pt x="24574" y="150600"/>
                </a:lnTo>
                <a:lnTo>
                  <a:pt x="23622" y="127762"/>
                </a:lnTo>
                <a:lnTo>
                  <a:pt x="24574" y="105761"/>
                </a:lnTo>
                <a:lnTo>
                  <a:pt x="32194" y="67522"/>
                </a:lnTo>
                <a:lnTo>
                  <a:pt x="58340" y="25908"/>
                </a:lnTo>
                <a:lnTo>
                  <a:pt x="86106" y="10413"/>
                </a:lnTo>
                <a:lnTo>
                  <a:pt x="82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91127" y="2270886"/>
            <a:ext cx="1612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mbria Math"/>
                <a:cs typeface="Cambria Math"/>
              </a:rPr>
              <a:t>1 + </a:t>
            </a:r>
            <a:r>
              <a:rPr sz="2200" spc="-10" dirty="0">
                <a:latin typeface="Cambria Math"/>
                <a:cs typeface="Cambria Math"/>
              </a:rPr>
              <a:t>exp</a:t>
            </a:r>
            <a:r>
              <a:rPr sz="2200" spc="365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−𝑋𝛽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03191" y="2296667"/>
            <a:ext cx="1713230" cy="0"/>
          </a:xfrm>
          <a:custGeom>
            <a:avLst/>
            <a:gdLst/>
            <a:ahLst/>
            <a:cxnLst/>
            <a:rect l="l" t="t" r="r" b="b"/>
            <a:pathLst>
              <a:path w="1713229">
                <a:moveTo>
                  <a:pt x="0" y="0"/>
                </a:moveTo>
                <a:lnTo>
                  <a:pt x="1712976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5476443"/>
            <a:ext cx="70910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i.e. the logistic function </a:t>
            </a:r>
            <a:r>
              <a:rPr sz="2200" spc="-10" dirty="0">
                <a:latin typeface="Calibri"/>
                <a:cs typeface="Calibri"/>
              </a:rPr>
              <a:t>maps </a:t>
            </a:r>
            <a:r>
              <a:rPr sz="2200" spc="-15" dirty="0">
                <a:latin typeface="Calibri"/>
                <a:cs typeface="Calibri"/>
              </a:rPr>
              <a:t>any value </a:t>
            </a:r>
            <a:r>
              <a:rPr sz="2200" spc="-5" dirty="0">
                <a:latin typeface="Calibri"/>
                <a:cs typeface="Calibri"/>
              </a:rPr>
              <a:t>on the </a:t>
            </a:r>
            <a:r>
              <a:rPr sz="2200" spc="-10" dirty="0">
                <a:latin typeface="Calibri"/>
                <a:cs typeface="Calibri"/>
              </a:rPr>
              <a:t>real </a:t>
            </a:r>
            <a:r>
              <a:rPr sz="2200" spc="-5" dirty="0">
                <a:latin typeface="Calibri"/>
                <a:cs typeface="Calibri"/>
              </a:rPr>
              <a:t>line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probability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20" dirty="0">
                <a:latin typeface="Calibri"/>
                <a:cs typeface="Calibri"/>
              </a:rPr>
              <a:t>range</a:t>
            </a:r>
            <a:r>
              <a:rPr sz="2200" spc="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[0,1]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33598" y="2898648"/>
            <a:ext cx="37719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29613"/>
            <a:ext cx="48126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Where </a:t>
            </a:r>
            <a:r>
              <a:rPr sz="2800" spc="-10" dirty="0">
                <a:latin typeface="Calibri"/>
                <a:cs typeface="Calibri"/>
              </a:rPr>
              <a:t>did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alibri"/>
                <a:cs typeface="Calibri"/>
              </a:rPr>
              <a:t>come </a:t>
            </a:r>
            <a:r>
              <a:rPr sz="2800" spc="-20" dirty="0">
                <a:latin typeface="Calibri"/>
                <a:cs typeface="Calibri"/>
              </a:rPr>
              <a:t>from?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8700" y="1825879"/>
            <a:ext cx="37719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26691" y="3083115"/>
            <a:ext cx="2697353" cy="2705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5" dirty="0">
                <a:latin typeface="Calibri"/>
                <a:cs typeface="Calibri"/>
              </a:rPr>
              <a:t>Linear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Regression</a:t>
            </a:r>
            <a:endParaRPr sz="2800" b="1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32661"/>
            <a:ext cx="7914640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actually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generalization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Naïve</a:t>
            </a: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Bayes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with binary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marR="20701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can </a:t>
            </a:r>
            <a:r>
              <a:rPr sz="2400" dirty="0">
                <a:latin typeface="Calibri"/>
                <a:cs typeface="Calibri"/>
              </a:rPr>
              <a:t>model a </a:t>
            </a:r>
            <a:r>
              <a:rPr sz="2400" spc="-10" dirty="0">
                <a:latin typeface="Calibri"/>
                <a:cs typeface="Calibri"/>
              </a:rPr>
              <a:t>Naïve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5" dirty="0">
                <a:latin typeface="Calibri"/>
                <a:cs typeface="Calibri"/>
              </a:rPr>
              <a:t>classifier </a:t>
            </a:r>
            <a:r>
              <a:rPr sz="2400" dirty="0">
                <a:latin typeface="Calibri"/>
                <a:cs typeface="Calibri"/>
              </a:rPr>
              <a:t>when  the </a:t>
            </a:r>
            <a:r>
              <a:rPr sz="2400" spc="-5" dirty="0">
                <a:latin typeface="Calibri"/>
                <a:cs typeface="Calibri"/>
              </a:rPr>
              <a:t>binary </a:t>
            </a:r>
            <a:r>
              <a:rPr sz="2400" spc="-15" dirty="0">
                <a:latin typeface="Calibri"/>
                <a:cs typeface="Calibri"/>
              </a:rPr>
              <a:t>features 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independent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dirty="0">
                <a:latin typeface="Calibri"/>
                <a:cs typeface="Calibri"/>
              </a:rPr>
              <a:t>rule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dirty="0">
                <a:latin typeface="Calibri"/>
                <a:cs typeface="Calibri"/>
              </a:rPr>
              <a:t>classes </a:t>
            </a:r>
            <a:r>
              <a:rPr sz="2400" dirty="0">
                <a:latin typeface="Cambria Math"/>
                <a:cs typeface="Cambria Math"/>
              </a:rPr>
              <a:t>𝑐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¬𝑐</a:t>
            </a:r>
            <a:r>
              <a:rPr sz="2400" spc="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7740" y="3668140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63" y="0"/>
                </a:moveTo>
                <a:lnTo>
                  <a:pt x="556526" y="11429"/>
                </a:lnTo>
                <a:lnTo>
                  <a:pt x="572834" y="18504"/>
                </a:lnTo>
                <a:lnTo>
                  <a:pt x="586879" y="28305"/>
                </a:lnTo>
                <a:lnTo>
                  <a:pt x="615403" y="73852"/>
                </a:lnTo>
                <a:lnTo>
                  <a:pt x="623697" y="115623"/>
                </a:lnTo>
                <a:lnTo>
                  <a:pt x="624725" y="139699"/>
                </a:lnTo>
                <a:lnTo>
                  <a:pt x="623679" y="164580"/>
                </a:lnTo>
                <a:lnTo>
                  <a:pt x="615349" y="207529"/>
                </a:lnTo>
                <a:lnTo>
                  <a:pt x="586927" y="253777"/>
                </a:lnTo>
                <a:lnTo>
                  <a:pt x="556907" y="270763"/>
                </a:lnTo>
                <a:lnTo>
                  <a:pt x="560463" y="282320"/>
                </a:lnTo>
                <a:lnTo>
                  <a:pt x="598960" y="264239"/>
                </a:lnTo>
                <a:lnTo>
                  <a:pt x="627265" y="232917"/>
                </a:lnTo>
                <a:lnTo>
                  <a:pt x="644696" y="191071"/>
                </a:lnTo>
                <a:lnTo>
                  <a:pt x="650506" y="141223"/>
                </a:lnTo>
                <a:lnTo>
                  <a:pt x="649054" y="115339"/>
                </a:lnTo>
                <a:lnTo>
                  <a:pt x="637433" y="69429"/>
                </a:lnTo>
                <a:lnTo>
                  <a:pt x="614309" y="32093"/>
                </a:lnTo>
                <a:lnTo>
                  <a:pt x="580920" y="7379"/>
                </a:lnTo>
                <a:lnTo>
                  <a:pt x="560463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28" y="18081"/>
                </a:lnTo>
                <a:lnTo>
                  <a:pt x="23291" y="49402"/>
                </a:lnTo>
                <a:lnTo>
                  <a:pt x="5826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67" y="212982"/>
                </a:lnTo>
                <a:lnTo>
                  <a:pt x="3610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611" y="270763"/>
                </a:lnTo>
                <a:lnTo>
                  <a:pt x="77528" y="263663"/>
                </a:lnTo>
                <a:lnTo>
                  <a:pt x="63647" y="253777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699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61" y="28305"/>
                </a:lnTo>
                <a:lnTo>
                  <a:pt x="94068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9551" y="3578732"/>
            <a:ext cx="894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80" dirty="0">
                <a:latin typeface="Cambria Math"/>
                <a:cs typeface="Cambria Math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𝑐|𝑋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2317" y="3438016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30"/>
                </a:lnTo>
                <a:lnTo>
                  <a:pt x="572821" y="18504"/>
                </a:lnTo>
                <a:lnTo>
                  <a:pt x="586866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80"/>
                </a:lnTo>
                <a:lnTo>
                  <a:pt x="615336" y="207529"/>
                </a:lnTo>
                <a:lnTo>
                  <a:pt x="586914" y="253777"/>
                </a:lnTo>
                <a:lnTo>
                  <a:pt x="556894" y="270764"/>
                </a:lnTo>
                <a:lnTo>
                  <a:pt x="560451" y="282321"/>
                </a:lnTo>
                <a:lnTo>
                  <a:pt x="598947" y="264239"/>
                </a:lnTo>
                <a:lnTo>
                  <a:pt x="627252" y="232918"/>
                </a:lnTo>
                <a:lnTo>
                  <a:pt x="644683" y="191071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5401" y="343801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2189" y="3872357"/>
            <a:ext cx="403860" cy="282575"/>
          </a:xfrm>
          <a:custGeom>
            <a:avLst/>
            <a:gdLst/>
            <a:ahLst/>
            <a:cxnLst/>
            <a:rect l="l" t="t" r="r" b="b"/>
            <a:pathLst>
              <a:path w="403860" h="282575">
                <a:moveTo>
                  <a:pt x="313563" y="0"/>
                </a:moveTo>
                <a:lnTo>
                  <a:pt x="309625" y="11430"/>
                </a:lnTo>
                <a:lnTo>
                  <a:pt x="325933" y="18504"/>
                </a:lnTo>
                <a:lnTo>
                  <a:pt x="339978" y="28305"/>
                </a:lnTo>
                <a:lnTo>
                  <a:pt x="368502" y="73852"/>
                </a:lnTo>
                <a:lnTo>
                  <a:pt x="376797" y="115623"/>
                </a:lnTo>
                <a:lnTo>
                  <a:pt x="377825" y="139700"/>
                </a:lnTo>
                <a:lnTo>
                  <a:pt x="376779" y="164580"/>
                </a:lnTo>
                <a:lnTo>
                  <a:pt x="368448" y="207529"/>
                </a:lnTo>
                <a:lnTo>
                  <a:pt x="340026" y="253777"/>
                </a:lnTo>
                <a:lnTo>
                  <a:pt x="310006" y="270764"/>
                </a:lnTo>
                <a:lnTo>
                  <a:pt x="313563" y="282321"/>
                </a:lnTo>
                <a:lnTo>
                  <a:pt x="352059" y="264239"/>
                </a:lnTo>
                <a:lnTo>
                  <a:pt x="380365" y="232918"/>
                </a:lnTo>
                <a:lnTo>
                  <a:pt x="397795" y="191071"/>
                </a:lnTo>
                <a:lnTo>
                  <a:pt x="403606" y="141224"/>
                </a:lnTo>
                <a:lnTo>
                  <a:pt x="402153" y="115339"/>
                </a:lnTo>
                <a:lnTo>
                  <a:pt x="390532" y="69429"/>
                </a:lnTo>
                <a:lnTo>
                  <a:pt x="367409" y="32093"/>
                </a:lnTo>
                <a:lnTo>
                  <a:pt x="334019" y="7379"/>
                </a:lnTo>
                <a:lnTo>
                  <a:pt x="313563" y="0"/>
                </a:lnTo>
                <a:close/>
              </a:path>
              <a:path w="40386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8339" y="3809238"/>
            <a:ext cx="1754505" cy="0"/>
          </a:xfrm>
          <a:custGeom>
            <a:avLst/>
            <a:gdLst/>
            <a:ahLst/>
            <a:cxnLst/>
            <a:rect l="l" t="t" r="r" b="b"/>
            <a:pathLst>
              <a:path w="1754504">
                <a:moveTo>
                  <a:pt x="0" y="0"/>
                </a:moveTo>
                <a:lnTo>
                  <a:pt x="17541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84219" y="3578732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84469" y="3438016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0" y="270764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8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7553" y="343801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66417" y="3348608"/>
            <a:ext cx="5525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795" algn="l"/>
                <a:tab pos="1443990" algn="l"/>
                <a:tab pos="3893185" algn="l"/>
                <a:tab pos="4946015" algn="l"/>
              </a:tabLst>
            </a:pPr>
            <a:r>
              <a:rPr sz="3600" baseline="-41666" dirty="0">
                <a:latin typeface="Cambria Math"/>
                <a:cs typeface="Cambria Math"/>
              </a:rPr>
              <a:t>=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0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𝑋|𝑐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99736" y="3872357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4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8"/>
                </a:lnTo>
                <a:lnTo>
                  <a:pt x="643159" y="191071"/>
                </a:lnTo>
                <a:lnTo>
                  <a:pt x="648970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51296" y="387235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2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5048" y="3872357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90" y="11430"/>
                </a:lnTo>
                <a:lnTo>
                  <a:pt x="799897" y="18504"/>
                </a:lnTo>
                <a:lnTo>
                  <a:pt x="813942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9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4"/>
                </a:lnTo>
                <a:lnTo>
                  <a:pt x="787526" y="282321"/>
                </a:lnTo>
                <a:lnTo>
                  <a:pt x="826023" y="264239"/>
                </a:lnTo>
                <a:lnTo>
                  <a:pt x="854328" y="232918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95208" y="3872357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1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4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8"/>
                </a:lnTo>
                <a:lnTo>
                  <a:pt x="570007" y="191071"/>
                </a:lnTo>
                <a:lnTo>
                  <a:pt x="575818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44242" y="3782948"/>
            <a:ext cx="5932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0375" algn="l"/>
                <a:tab pos="2783840" algn="l"/>
                <a:tab pos="3551554" algn="l"/>
                <a:tab pos="5126355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𝑋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40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	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𝑋|¬𝑐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74235" y="3809238"/>
            <a:ext cx="4323715" cy="0"/>
          </a:xfrm>
          <a:custGeom>
            <a:avLst/>
            <a:gdLst/>
            <a:ahLst/>
            <a:cxnLst/>
            <a:rect l="l" t="t" r="r" b="b"/>
            <a:pathLst>
              <a:path w="4323715">
                <a:moveTo>
                  <a:pt x="0" y="0"/>
                </a:moveTo>
                <a:lnTo>
                  <a:pt x="432358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9740" y="4205173"/>
            <a:ext cx="369125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Dividing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numerator: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24682" y="4767833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55363" y="4537709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70553" y="5047360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89" y="11430"/>
                </a:lnTo>
                <a:lnTo>
                  <a:pt x="799897" y="18504"/>
                </a:lnTo>
                <a:lnTo>
                  <a:pt x="813943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8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3"/>
                </a:lnTo>
                <a:lnTo>
                  <a:pt x="787526" y="282320"/>
                </a:lnTo>
                <a:lnTo>
                  <a:pt x="826023" y="264239"/>
                </a:lnTo>
                <a:lnTo>
                  <a:pt x="854329" y="232917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50713" y="5047360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0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7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237102" y="4958333"/>
            <a:ext cx="2830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1888489" algn="l"/>
                <a:tab pos="2817495" algn="l"/>
              </a:tabLst>
            </a:pPr>
            <a:r>
              <a:rPr sz="3600" baseline="-32407" dirty="0">
                <a:latin typeface="Cambria Math"/>
                <a:cs typeface="Cambria Math"/>
              </a:rPr>
              <a:t>1</a:t>
            </a:r>
            <a:r>
              <a:rPr sz="3600" spc="-15" baseline="-32407" dirty="0">
                <a:latin typeface="Cambria Math"/>
                <a:cs typeface="Cambria Math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+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Pr</a:t>
            </a:r>
            <a:r>
              <a:rPr sz="2400" u="heavy" spc="45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𝑋|¬𝑐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Pr</a:t>
            </a:r>
            <a:r>
              <a:rPr sz="2400" u="heavy" spc="36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¬𝑐	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97628" y="5399404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30"/>
                </a:lnTo>
                <a:lnTo>
                  <a:pt x="572821" y="18504"/>
                </a:lnTo>
                <a:lnTo>
                  <a:pt x="586867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78"/>
                </a:lnTo>
                <a:lnTo>
                  <a:pt x="615336" y="207535"/>
                </a:lnTo>
                <a:lnTo>
                  <a:pt x="586914" y="253777"/>
                </a:lnTo>
                <a:lnTo>
                  <a:pt x="556895" y="270814"/>
                </a:lnTo>
                <a:lnTo>
                  <a:pt x="560451" y="282282"/>
                </a:lnTo>
                <a:lnTo>
                  <a:pt x="598947" y="264213"/>
                </a:lnTo>
                <a:lnTo>
                  <a:pt x="627253" y="232943"/>
                </a:lnTo>
                <a:lnTo>
                  <a:pt x="644683" y="191093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7"/>
                </a:lnTo>
                <a:lnTo>
                  <a:pt x="13073" y="213015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3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35"/>
                </a:lnTo>
                <a:lnTo>
                  <a:pt x="26828" y="164578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50713" y="5399404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78"/>
                </a:lnTo>
                <a:lnTo>
                  <a:pt x="313584" y="207535"/>
                </a:lnTo>
                <a:lnTo>
                  <a:pt x="285162" y="253777"/>
                </a:lnTo>
                <a:lnTo>
                  <a:pt x="255142" y="270814"/>
                </a:lnTo>
                <a:lnTo>
                  <a:pt x="258699" y="282282"/>
                </a:lnTo>
                <a:lnTo>
                  <a:pt x="297195" y="264213"/>
                </a:lnTo>
                <a:lnTo>
                  <a:pt x="325500" y="232943"/>
                </a:lnTo>
                <a:lnTo>
                  <a:pt x="342931" y="191093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7"/>
                </a:lnTo>
                <a:lnTo>
                  <a:pt x="13073" y="213015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2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35"/>
                </a:lnTo>
                <a:lnTo>
                  <a:pt x="26828" y="164578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61586" y="5310632"/>
            <a:ext cx="1642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4260" algn="l"/>
              </a:tabLst>
            </a:pP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0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49167" y="4997958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>
                <a:moveTo>
                  <a:pt x="0" y="0"/>
                </a:moveTo>
                <a:lnTo>
                  <a:pt x="280568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092453"/>
            <a:ext cx="1094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7372" y="1821052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69" h="282575">
                <a:moveTo>
                  <a:pt x="558927" y="0"/>
                </a:moveTo>
                <a:lnTo>
                  <a:pt x="554990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9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3"/>
                </a:lnTo>
                <a:lnTo>
                  <a:pt x="558927" y="282321"/>
                </a:lnTo>
                <a:lnTo>
                  <a:pt x="597423" y="264239"/>
                </a:lnTo>
                <a:lnTo>
                  <a:pt x="625729" y="232918"/>
                </a:lnTo>
                <a:lnTo>
                  <a:pt x="643159" y="191071"/>
                </a:lnTo>
                <a:lnTo>
                  <a:pt x="648970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7" y="0"/>
                </a:lnTo>
                <a:close/>
              </a:path>
              <a:path w="648969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9476" y="1731086"/>
            <a:ext cx="13404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9185" algn="l"/>
              </a:tabLst>
            </a:pPr>
            <a:r>
              <a:rPr sz="2400" dirty="0">
                <a:latin typeface="Cambria Math"/>
                <a:cs typeface="Cambria Math"/>
              </a:rPr>
              <a:t>Pr </a:t>
            </a:r>
            <a:r>
              <a:rPr sz="2400" spc="-75" dirty="0">
                <a:latin typeface="Cambria Math"/>
                <a:cs typeface="Cambria Math"/>
              </a:rPr>
              <a:t> </a:t>
            </a:r>
            <a:r>
              <a:rPr sz="2400" spc="65" dirty="0">
                <a:latin typeface="Cambria Math"/>
                <a:cs typeface="Cambria Math"/>
              </a:rPr>
              <a:t>𝑐</a:t>
            </a:r>
            <a:r>
              <a:rPr sz="2400" spc="-5" dirty="0">
                <a:latin typeface="Cambria Math"/>
                <a:cs typeface="Cambria Math"/>
              </a:rPr>
              <a:t>|</a:t>
            </a:r>
            <a:r>
              <a:rPr sz="2400" dirty="0">
                <a:latin typeface="Cambria Math"/>
                <a:cs typeface="Cambria Math"/>
              </a:rPr>
              <a:t>𝑋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82289" y="2011552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89" y="11430"/>
                </a:lnTo>
                <a:lnTo>
                  <a:pt x="799897" y="18504"/>
                </a:lnTo>
                <a:lnTo>
                  <a:pt x="813943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8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3"/>
                </a:lnTo>
                <a:lnTo>
                  <a:pt x="787526" y="282321"/>
                </a:lnTo>
                <a:lnTo>
                  <a:pt x="826023" y="264239"/>
                </a:lnTo>
                <a:lnTo>
                  <a:pt x="854328" y="232918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2448" y="2011552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8" y="270763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8"/>
                </a:lnTo>
                <a:lnTo>
                  <a:pt x="570007" y="191071"/>
                </a:lnTo>
                <a:lnTo>
                  <a:pt x="575817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46933" y="1921586"/>
            <a:ext cx="28308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  <a:tab pos="1890395" algn="l"/>
                <a:tab pos="2817495" algn="l"/>
              </a:tabLst>
            </a:pPr>
            <a:r>
              <a:rPr sz="3600" baseline="-32407" dirty="0">
                <a:latin typeface="Cambria Math"/>
                <a:cs typeface="Cambria Math"/>
              </a:rPr>
              <a:t>1 +	</a:t>
            </a:r>
            <a:r>
              <a:rPr sz="2400" u="heavy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Pr</a:t>
            </a:r>
            <a:r>
              <a:rPr sz="2400" u="heavy" spc="45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𝑋|¬𝑐	</a:t>
            </a:r>
            <a:r>
              <a:rPr sz="2400" u="heavy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Pr</a:t>
            </a:r>
            <a:r>
              <a:rPr sz="2400" u="heavy" spc="35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-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¬𝑐	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9365" y="2363597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29"/>
                </a:lnTo>
                <a:lnTo>
                  <a:pt x="572821" y="18504"/>
                </a:lnTo>
                <a:lnTo>
                  <a:pt x="586867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80"/>
                </a:lnTo>
                <a:lnTo>
                  <a:pt x="615336" y="207529"/>
                </a:lnTo>
                <a:lnTo>
                  <a:pt x="586914" y="253777"/>
                </a:lnTo>
                <a:lnTo>
                  <a:pt x="556895" y="270763"/>
                </a:lnTo>
                <a:lnTo>
                  <a:pt x="560451" y="282320"/>
                </a:lnTo>
                <a:lnTo>
                  <a:pt x="598947" y="264239"/>
                </a:lnTo>
                <a:lnTo>
                  <a:pt x="627252" y="232917"/>
                </a:lnTo>
                <a:lnTo>
                  <a:pt x="644683" y="191071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2448" y="236359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29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2" y="270763"/>
                </a:lnTo>
                <a:lnTo>
                  <a:pt x="258699" y="282320"/>
                </a:lnTo>
                <a:lnTo>
                  <a:pt x="297195" y="264239"/>
                </a:lnTo>
                <a:lnTo>
                  <a:pt x="325500" y="232917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59379" y="1962150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>
                <a:moveTo>
                  <a:pt x="0" y="0"/>
                </a:moveTo>
                <a:lnTo>
                  <a:pt x="2805684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37072" y="1731086"/>
            <a:ext cx="253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5575" y="1500581"/>
            <a:ext cx="2929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7010" algn="l"/>
              </a:tabLst>
            </a:pPr>
            <a:r>
              <a:rPr sz="2400" dirty="0">
                <a:latin typeface="Cambria Math"/>
                <a:cs typeface="Cambria Math"/>
              </a:rPr>
              <a:t>1	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84796" y="2025269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09" h="282575">
                <a:moveTo>
                  <a:pt x="726567" y="0"/>
                </a:moveTo>
                <a:lnTo>
                  <a:pt x="722629" y="11429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0" y="270763"/>
                </a:lnTo>
                <a:lnTo>
                  <a:pt x="726567" y="282320"/>
                </a:lnTo>
                <a:lnTo>
                  <a:pt x="765063" y="264239"/>
                </a:lnTo>
                <a:lnTo>
                  <a:pt x="793369" y="232917"/>
                </a:lnTo>
                <a:lnTo>
                  <a:pt x="810799" y="191071"/>
                </a:lnTo>
                <a:lnTo>
                  <a:pt x="816609" y="141223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7" y="0"/>
                </a:lnTo>
                <a:close/>
              </a:path>
              <a:path w="816609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49492" y="1935302"/>
            <a:ext cx="1757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exp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61303" y="1962150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9740" y="2139190"/>
            <a:ext cx="4656455" cy="102616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024505">
              <a:lnSpc>
                <a:spcPct val="100000"/>
              </a:lnSpc>
              <a:spcBef>
                <a:spcPts val="1160"/>
              </a:spcBef>
              <a:tabLst>
                <a:tab pos="4077335" algn="l"/>
              </a:tabLst>
            </a:pP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spc="-10" dirty="0">
                <a:latin typeface="Calibri"/>
                <a:cs typeface="Calibri"/>
              </a:rPr>
              <a:t>matches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17241" y="3293236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3" y="0"/>
                </a:moveTo>
                <a:lnTo>
                  <a:pt x="782066" y="11429"/>
                </a:lnTo>
                <a:lnTo>
                  <a:pt x="798373" y="18504"/>
                </a:lnTo>
                <a:lnTo>
                  <a:pt x="812419" y="28305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9" y="164580"/>
                </a:lnTo>
                <a:lnTo>
                  <a:pt x="840888" y="207529"/>
                </a:lnTo>
                <a:lnTo>
                  <a:pt x="812466" y="253777"/>
                </a:lnTo>
                <a:lnTo>
                  <a:pt x="782446" y="270763"/>
                </a:lnTo>
                <a:lnTo>
                  <a:pt x="786003" y="282321"/>
                </a:lnTo>
                <a:lnTo>
                  <a:pt x="824499" y="264239"/>
                </a:lnTo>
                <a:lnTo>
                  <a:pt x="852805" y="232917"/>
                </a:lnTo>
                <a:lnTo>
                  <a:pt x="870235" y="191071"/>
                </a:lnTo>
                <a:lnTo>
                  <a:pt x="876045" y="141224"/>
                </a:lnTo>
                <a:lnTo>
                  <a:pt x="874593" y="115339"/>
                </a:lnTo>
                <a:lnTo>
                  <a:pt x="862972" y="69429"/>
                </a:lnTo>
                <a:lnTo>
                  <a:pt x="839849" y="32093"/>
                </a:lnTo>
                <a:lnTo>
                  <a:pt x="806459" y="7379"/>
                </a:lnTo>
                <a:lnTo>
                  <a:pt x="786003" y="0"/>
                </a:lnTo>
                <a:close/>
              </a:path>
              <a:path w="87630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5877" y="3293236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29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8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79294" y="3203828"/>
            <a:ext cx="2097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2860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𝑋|¬𝑐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5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4317" y="3727577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7" y="0"/>
                </a:moveTo>
                <a:lnTo>
                  <a:pt x="554990" y="11430"/>
                </a:lnTo>
                <a:lnTo>
                  <a:pt x="571297" y="18504"/>
                </a:lnTo>
                <a:lnTo>
                  <a:pt x="585343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0" y="270764"/>
                </a:lnTo>
                <a:lnTo>
                  <a:pt x="558927" y="282321"/>
                </a:lnTo>
                <a:lnTo>
                  <a:pt x="597423" y="264239"/>
                </a:lnTo>
                <a:lnTo>
                  <a:pt x="625729" y="232918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7" y="0"/>
                </a:lnTo>
                <a:close/>
              </a:path>
              <a:path w="64897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95877" y="372757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06370" y="3638169"/>
            <a:ext cx="1642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𝑋|𝑐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91739" y="3664458"/>
            <a:ext cx="2208530" cy="0"/>
          </a:xfrm>
          <a:custGeom>
            <a:avLst/>
            <a:gdLst/>
            <a:ahLst/>
            <a:cxnLst/>
            <a:rect l="l" t="t" r="r" b="b"/>
            <a:pathLst>
              <a:path w="2208529">
                <a:moveTo>
                  <a:pt x="0" y="0"/>
                </a:moveTo>
                <a:lnTo>
                  <a:pt x="220827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89396" y="3523360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6" y="0"/>
                </a:moveTo>
                <a:lnTo>
                  <a:pt x="722629" y="11429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3"/>
                </a:lnTo>
                <a:lnTo>
                  <a:pt x="726566" y="282320"/>
                </a:lnTo>
                <a:lnTo>
                  <a:pt x="765063" y="264239"/>
                </a:lnTo>
                <a:lnTo>
                  <a:pt x="793368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6" y="0"/>
                </a:lnTo>
                <a:close/>
              </a:path>
              <a:path w="81661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72025" y="3433953"/>
            <a:ext cx="1539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757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0" dirty="0">
                <a:latin typeface="Cambria Math"/>
                <a:cs typeface="Cambria Math"/>
              </a:rPr>
              <a:t>ex</a:t>
            </a:r>
            <a:r>
              <a:rPr sz="2400" dirty="0">
                <a:latin typeface="Cambria Math"/>
                <a:cs typeface="Cambria Math"/>
              </a:rPr>
              <a:t>p	</a:t>
            </a:r>
            <a:r>
              <a:rPr sz="2400" spc="-5" dirty="0">
                <a:latin typeface="Cambria Math"/>
                <a:cs typeface="Cambria Math"/>
              </a:rPr>
              <a:t>−𝑋</a:t>
            </a:r>
            <a:r>
              <a:rPr sz="2400" dirty="0">
                <a:latin typeface="Cambria Math"/>
                <a:cs typeface="Cambria Math"/>
              </a:rPr>
              <a:t>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9740" y="4139641"/>
            <a:ext cx="75298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and assuming </a:t>
            </a:r>
            <a:r>
              <a:rPr sz="2400" spc="-20" dirty="0">
                <a:latin typeface="Calibri"/>
                <a:cs typeface="Calibri"/>
              </a:rPr>
              <a:t>feature </a:t>
            </a:r>
            <a:r>
              <a:rPr sz="2400" dirty="0">
                <a:latin typeface="Calibri"/>
                <a:cs typeface="Calibri"/>
              </a:rPr>
              <a:t>independence, the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sides </a:t>
            </a:r>
            <a:r>
              <a:rPr sz="2400" spc="-15" dirty="0">
                <a:latin typeface="Calibri"/>
                <a:cs typeface="Calibri"/>
              </a:rPr>
              <a:t>factor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71549" y="4763896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4" h="282575">
                <a:moveTo>
                  <a:pt x="485775" y="0"/>
                </a:moveTo>
                <a:lnTo>
                  <a:pt x="481838" y="11429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0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8" y="141223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4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85849" y="519823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3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33652" y="4606290"/>
            <a:ext cx="81788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187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6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 </a:t>
            </a:r>
            <a:r>
              <a:rPr sz="2400" dirty="0">
                <a:latin typeface="Cambria Math"/>
                <a:cs typeface="Cambria Math"/>
              </a:rPr>
              <a:t> Pr</a:t>
            </a:r>
            <a:r>
              <a:rPr sz="2400" spc="4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46047" y="5135117"/>
            <a:ext cx="928369" cy="0"/>
          </a:xfrm>
          <a:custGeom>
            <a:avLst/>
            <a:gdLst/>
            <a:ahLst/>
            <a:cxnLst/>
            <a:rect l="l" t="t" r="r" b="b"/>
            <a:pathLst>
              <a:path w="928369">
                <a:moveTo>
                  <a:pt x="0" y="0"/>
                </a:moveTo>
                <a:lnTo>
                  <a:pt x="92811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60497" y="4763896"/>
            <a:ext cx="955675" cy="282575"/>
          </a:xfrm>
          <a:custGeom>
            <a:avLst/>
            <a:gdLst/>
            <a:ahLst/>
            <a:cxnLst/>
            <a:rect l="l" t="t" r="r" b="b"/>
            <a:pathLst>
              <a:path w="955675" h="282575">
                <a:moveTo>
                  <a:pt x="865251" y="0"/>
                </a:moveTo>
                <a:lnTo>
                  <a:pt x="861313" y="11429"/>
                </a:lnTo>
                <a:lnTo>
                  <a:pt x="877621" y="18504"/>
                </a:lnTo>
                <a:lnTo>
                  <a:pt x="891666" y="28305"/>
                </a:lnTo>
                <a:lnTo>
                  <a:pt x="920190" y="73852"/>
                </a:lnTo>
                <a:lnTo>
                  <a:pt x="928485" y="115623"/>
                </a:lnTo>
                <a:lnTo>
                  <a:pt x="929513" y="139700"/>
                </a:lnTo>
                <a:lnTo>
                  <a:pt x="928467" y="164580"/>
                </a:lnTo>
                <a:lnTo>
                  <a:pt x="920136" y="207529"/>
                </a:lnTo>
                <a:lnTo>
                  <a:pt x="891714" y="253777"/>
                </a:lnTo>
                <a:lnTo>
                  <a:pt x="861694" y="270763"/>
                </a:lnTo>
                <a:lnTo>
                  <a:pt x="865251" y="282320"/>
                </a:lnTo>
                <a:lnTo>
                  <a:pt x="903747" y="264239"/>
                </a:lnTo>
                <a:lnTo>
                  <a:pt x="932052" y="232917"/>
                </a:lnTo>
                <a:lnTo>
                  <a:pt x="949483" y="191071"/>
                </a:lnTo>
                <a:lnTo>
                  <a:pt x="955293" y="141223"/>
                </a:lnTo>
                <a:lnTo>
                  <a:pt x="953841" y="115339"/>
                </a:lnTo>
                <a:lnTo>
                  <a:pt x="942220" y="69429"/>
                </a:lnTo>
                <a:lnTo>
                  <a:pt x="919097" y="32093"/>
                </a:lnTo>
                <a:lnTo>
                  <a:pt x="885707" y="7379"/>
                </a:lnTo>
                <a:lnTo>
                  <a:pt x="865251" y="0"/>
                </a:lnTo>
                <a:close/>
              </a:path>
              <a:path w="95567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4797" y="5198236"/>
            <a:ext cx="727075" cy="282575"/>
          </a:xfrm>
          <a:custGeom>
            <a:avLst/>
            <a:gdLst/>
            <a:ahLst/>
            <a:cxnLst/>
            <a:rect l="l" t="t" r="r" b="b"/>
            <a:pathLst>
              <a:path w="727075" h="282575">
                <a:moveTo>
                  <a:pt x="636651" y="0"/>
                </a:moveTo>
                <a:lnTo>
                  <a:pt x="632713" y="11430"/>
                </a:lnTo>
                <a:lnTo>
                  <a:pt x="649021" y="18504"/>
                </a:lnTo>
                <a:lnTo>
                  <a:pt x="663066" y="28305"/>
                </a:lnTo>
                <a:lnTo>
                  <a:pt x="691590" y="73852"/>
                </a:lnTo>
                <a:lnTo>
                  <a:pt x="699885" y="115623"/>
                </a:lnTo>
                <a:lnTo>
                  <a:pt x="700913" y="139700"/>
                </a:lnTo>
                <a:lnTo>
                  <a:pt x="699867" y="164580"/>
                </a:lnTo>
                <a:lnTo>
                  <a:pt x="691536" y="207529"/>
                </a:lnTo>
                <a:lnTo>
                  <a:pt x="663114" y="253777"/>
                </a:lnTo>
                <a:lnTo>
                  <a:pt x="633094" y="270763"/>
                </a:lnTo>
                <a:lnTo>
                  <a:pt x="636651" y="282321"/>
                </a:lnTo>
                <a:lnTo>
                  <a:pt x="675147" y="264239"/>
                </a:lnTo>
                <a:lnTo>
                  <a:pt x="703452" y="232918"/>
                </a:lnTo>
                <a:lnTo>
                  <a:pt x="720883" y="191071"/>
                </a:lnTo>
                <a:lnTo>
                  <a:pt x="726693" y="141224"/>
                </a:lnTo>
                <a:lnTo>
                  <a:pt x="725241" y="115339"/>
                </a:lnTo>
                <a:lnTo>
                  <a:pt x="713620" y="69429"/>
                </a:lnTo>
                <a:lnTo>
                  <a:pt x="690497" y="32093"/>
                </a:lnTo>
                <a:lnTo>
                  <a:pt x="657107" y="7379"/>
                </a:lnTo>
                <a:lnTo>
                  <a:pt x="636651" y="0"/>
                </a:lnTo>
                <a:close/>
              </a:path>
              <a:path w="727075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624073" y="4606290"/>
            <a:ext cx="119634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 marR="5080" indent="-113030">
              <a:lnSpc>
                <a:spcPct val="1187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 </a:t>
            </a:r>
            <a:r>
              <a:rPr sz="2400" spc="15" dirty="0">
                <a:latin typeface="Cambria Math"/>
                <a:cs typeface="Cambria Math"/>
              </a:rPr>
              <a:t>𝑋</a:t>
            </a:r>
            <a:r>
              <a:rPr sz="2625" spc="22" baseline="-15873" dirty="0">
                <a:latin typeface="Cambria Math"/>
                <a:cs typeface="Cambria Math"/>
              </a:rPr>
              <a:t>𝑖</a:t>
            </a:r>
            <a:r>
              <a:rPr sz="2400" spc="15" dirty="0">
                <a:latin typeface="Cambria Math"/>
                <a:cs typeface="Cambria Math"/>
              </a:rPr>
              <a:t>|¬𝑐  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05" dirty="0">
                <a:latin typeface="Cambria Math"/>
                <a:cs typeface="Cambria Math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𝑋</a:t>
            </a:r>
            <a:r>
              <a:rPr sz="2625" spc="37" baseline="-15873" dirty="0">
                <a:latin typeface="Cambria Math"/>
                <a:cs typeface="Cambria Math"/>
              </a:rPr>
              <a:t>𝑖</a:t>
            </a:r>
            <a:r>
              <a:rPr sz="2400" spc="25" dirty="0">
                <a:latin typeface="Cambria Math"/>
                <a:cs typeface="Cambria Math"/>
              </a:rPr>
              <a:t>|𝑐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636520" y="5135117"/>
            <a:ext cx="1306195" cy="0"/>
          </a:xfrm>
          <a:custGeom>
            <a:avLst/>
            <a:gdLst/>
            <a:ahLst/>
            <a:cxnLst/>
            <a:rect l="l" t="t" r="r" b="b"/>
            <a:pathLst>
              <a:path w="1306195">
                <a:moveTo>
                  <a:pt x="0" y="0"/>
                </a:moveTo>
                <a:lnTo>
                  <a:pt x="130606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31969" y="4994021"/>
            <a:ext cx="798830" cy="282575"/>
          </a:xfrm>
          <a:custGeom>
            <a:avLst/>
            <a:gdLst/>
            <a:ahLst/>
            <a:cxnLst/>
            <a:rect l="l" t="t" r="r" b="b"/>
            <a:pathLst>
              <a:path w="798829" h="282575">
                <a:moveTo>
                  <a:pt x="708278" y="0"/>
                </a:moveTo>
                <a:lnTo>
                  <a:pt x="704341" y="11429"/>
                </a:lnTo>
                <a:lnTo>
                  <a:pt x="720649" y="18504"/>
                </a:lnTo>
                <a:lnTo>
                  <a:pt x="734694" y="28305"/>
                </a:lnTo>
                <a:lnTo>
                  <a:pt x="763218" y="73852"/>
                </a:lnTo>
                <a:lnTo>
                  <a:pt x="771513" y="115623"/>
                </a:lnTo>
                <a:lnTo>
                  <a:pt x="772540" y="139699"/>
                </a:lnTo>
                <a:lnTo>
                  <a:pt x="771495" y="164580"/>
                </a:lnTo>
                <a:lnTo>
                  <a:pt x="763164" y="207529"/>
                </a:lnTo>
                <a:lnTo>
                  <a:pt x="734742" y="253777"/>
                </a:lnTo>
                <a:lnTo>
                  <a:pt x="704722" y="270763"/>
                </a:lnTo>
                <a:lnTo>
                  <a:pt x="708278" y="282320"/>
                </a:lnTo>
                <a:lnTo>
                  <a:pt x="746775" y="264239"/>
                </a:lnTo>
                <a:lnTo>
                  <a:pt x="775080" y="232917"/>
                </a:lnTo>
                <a:lnTo>
                  <a:pt x="792511" y="191071"/>
                </a:lnTo>
                <a:lnTo>
                  <a:pt x="798321" y="141223"/>
                </a:lnTo>
                <a:lnTo>
                  <a:pt x="796869" y="115339"/>
                </a:lnTo>
                <a:lnTo>
                  <a:pt x="785248" y="69429"/>
                </a:lnTo>
                <a:lnTo>
                  <a:pt x="762125" y="32093"/>
                </a:lnTo>
                <a:lnTo>
                  <a:pt x="728735" y="7379"/>
                </a:lnTo>
                <a:lnTo>
                  <a:pt x="708278" y="0"/>
                </a:lnTo>
                <a:close/>
              </a:path>
              <a:path w="7988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12584" y="4994021"/>
            <a:ext cx="1104900" cy="282575"/>
          </a:xfrm>
          <a:custGeom>
            <a:avLst/>
            <a:gdLst/>
            <a:ahLst/>
            <a:cxnLst/>
            <a:rect l="l" t="t" r="r" b="b"/>
            <a:pathLst>
              <a:path w="1104900" h="282575">
                <a:moveTo>
                  <a:pt x="1014603" y="0"/>
                </a:moveTo>
                <a:lnTo>
                  <a:pt x="1010666" y="11429"/>
                </a:lnTo>
                <a:lnTo>
                  <a:pt x="1026973" y="18504"/>
                </a:lnTo>
                <a:lnTo>
                  <a:pt x="1041019" y="28305"/>
                </a:lnTo>
                <a:lnTo>
                  <a:pt x="1069542" y="73852"/>
                </a:lnTo>
                <a:lnTo>
                  <a:pt x="1077837" y="115623"/>
                </a:lnTo>
                <a:lnTo>
                  <a:pt x="1078865" y="139699"/>
                </a:lnTo>
                <a:lnTo>
                  <a:pt x="1077819" y="164580"/>
                </a:lnTo>
                <a:lnTo>
                  <a:pt x="1069488" y="207529"/>
                </a:lnTo>
                <a:lnTo>
                  <a:pt x="1041066" y="253777"/>
                </a:lnTo>
                <a:lnTo>
                  <a:pt x="1011047" y="270763"/>
                </a:lnTo>
                <a:lnTo>
                  <a:pt x="1014603" y="282320"/>
                </a:lnTo>
                <a:lnTo>
                  <a:pt x="1053099" y="264239"/>
                </a:lnTo>
                <a:lnTo>
                  <a:pt x="1081405" y="232917"/>
                </a:lnTo>
                <a:lnTo>
                  <a:pt x="1098835" y="191071"/>
                </a:lnTo>
                <a:lnTo>
                  <a:pt x="1104646" y="141223"/>
                </a:lnTo>
                <a:lnTo>
                  <a:pt x="1103193" y="115339"/>
                </a:lnTo>
                <a:lnTo>
                  <a:pt x="1091572" y="69429"/>
                </a:lnTo>
                <a:lnTo>
                  <a:pt x="1068449" y="32093"/>
                </a:lnTo>
                <a:lnTo>
                  <a:pt x="1035059" y="7379"/>
                </a:lnTo>
                <a:lnTo>
                  <a:pt x="1014603" y="0"/>
                </a:lnTo>
                <a:close/>
              </a:path>
              <a:path w="110490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14342" y="4904994"/>
            <a:ext cx="36309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05355" algn="l"/>
              </a:tabLst>
            </a:pPr>
            <a:r>
              <a:rPr sz="2400" dirty="0">
                <a:latin typeface="Cambria Math"/>
                <a:cs typeface="Cambria Math"/>
              </a:rPr>
              <a:t>= exp 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	</a:t>
            </a:r>
            <a:r>
              <a:rPr sz="2400" dirty="0">
                <a:latin typeface="Cambria Math"/>
                <a:cs typeface="Cambria Math"/>
              </a:rPr>
              <a:t>exp </a:t>
            </a:r>
            <a:r>
              <a:rPr sz="2400" spc="-20" dirty="0">
                <a:latin typeface="Cambria Math"/>
                <a:cs typeface="Cambria Math"/>
              </a:rPr>
              <a:t>−𝑋</a:t>
            </a:r>
            <a:r>
              <a:rPr sz="2625" spc="-30" baseline="-15873" dirty="0">
                <a:latin typeface="Cambria Math"/>
                <a:cs typeface="Cambria Math"/>
              </a:rPr>
              <a:t>𝑖</a:t>
            </a:r>
            <a:r>
              <a:rPr sz="2625" spc="240" baseline="-15873" dirty="0">
                <a:latin typeface="Cambria Math"/>
                <a:cs typeface="Cambria Math"/>
              </a:rPr>
              <a:t> </a:t>
            </a:r>
            <a:r>
              <a:rPr sz="2400" spc="-55" dirty="0">
                <a:latin typeface="Cambria Math"/>
                <a:cs typeface="Cambria Math"/>
              </a:rPr>
              <a:t>𝛽</a:t>
            </a:r>
            <a:r>
              <a:rPr sz="2625" spc="-82" baseline="-15873" dirty="0">
                <a:latin typeface="Cambria Math"/>
                <a:cs typeface="Cambria Math"/>
              </a:rPr>
              <a:t>𝑖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68982" y="4533138"/>
            <a:ext cx="37534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6004" algn="l"/>
              </a:tabLst>
            </a:pPr>
            <a:r>
              <a:rPr sz="1750" spc="225" dirty="0">
                <a:latin typeface="Cambria Math"/>
                <a:cs typeface="Cambria Math"/>
              </a:rPr>
              <a:t>𝑛	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54682" y="5376164"/>
            <a:ext cx="3986529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6004" algn="l"/>
              </a:tabLst>
            </a:pPr>
            <a:r>
              <a:rPr sz="1750" spc="235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235" dirty="0">
                <a:latin typeface="Cambria Math"/>
                <a:cs typeface="Cambria Math"/>
              </a:rPr>
              <a:t>𝑖</a:t>
            </a:r>
            <a:r>
              <a:rPr sz="1750" spc="-3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9740" y="5734303"/>
            <a:ext cx="6780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match corresponding (i) </a:t>
            </a:r>
            <a:r>
              <a:rPr sz="2400" spc="-5" dirty="0">
                <a:latin typeface="Calibri"/>
                <a:cs typeface="Calibri"/>
              </a:rPr>
              <a:t>terms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define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𝛽</a:t>
            </a:r>
            <a:r>
              <a:rPr sz="2400" spc="2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l="50229" t="74395" r="45843" b="17524"/>
          <a:stretch/>
        </p:blipFill>
        <p:spPr>
          <a:xfrm>
            <a:off x="5715000" y="4800600"/>
            <a:ext cx="418492" cy="53799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l="50229" t="74395" r="45843" b="17524"/>
          <a:stretch/>
        </p:blipFill>
        <p:spPr>
          <a:xfrm>
            <a:off x="2133600" y="4800600"/>
            <a:ext cx="440274" cy="5659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187573" y="2704973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29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3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7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50007" y="2615310"/>
            <a:ext cx="1339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9185" algn="l"/>
              </a:tabLst>
            </a:pPr>
            <a:r>
              <a:rPr sz="2400" spc="0" dirty="0">
                <a:latin typeface="Cambria Math"/>
                <a:cs typeface="Cambria Math"/>
              </a:rPr>
              <a:t>P</a:t>
            </a:r>
            <a:r>
              <a:rPr sz="2400" dirty="0">
                <a:latin typeface="Cambria Math"/>
                <a:cs typeface="Cambria Math"/>
              </a:rPr>
              <a:t>r </a:t>
            </a:r>
            <a:r>
              <a:rPr sz="2400" spc="-70" dirty="0">
                <a:latin typeface="Cambria Math"/>
                <a:cs typeface="Cambria Math"/>
              </a:rPr>
              <a:t> </a:t>
            </a:r>
            <a:r>
              <a:rPr sz="2400" spc="65" dirty="0">
                <a:latin typeface="Cambria Math"/>
                <a:cs typeface="Cambria Math"/>
              </a:rPr>
              <a:t>𝑐</a:t>
            </a:r>
            <a:r>
              <a:rPr sz="2400" spc="-5" dirty="0">
                <a:latin typeface="Cambria Math"/>
                <a:cs typeface="Cambria Math"/>
              </a:rPr>
              <a:t>|</a:t>
            </a:r>
            <a:r>
              <a:rPr sz="2400" dirty="0">
                <a:latin typeface="Cambria Math"/>
                <a:cs typeface="Cambria Math"/>
              </a:rPr>
              <a:t>𝑋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9684" y="2385186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4596" y="2909189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6" y="0"/>
                </a:moveTo>
                <a:lnTo>
                  <a:pt x="722629" y="11430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3"/>
                </a:lnTo>
                <a:lnTo>
                  <a:pt x="726566" y="282321"/>
                </a:lnTo>
                <a:lnTo>
                  <a:pt x="765063" y="264239"/>
                </a:lnTo>
                <a:lnTo>
                  <a:pt x="793368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6" y="0"/>
                </a:lnTo>
                <a:close/>
              </a:path>
              <a:path w="81661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49039" y="2819780"/>
            <a:ext cx="175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exp</a:t>
            </a:r>
            <a:r>
              <a:rPr sz="2400" spc="36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61103" y="2846070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1767" y="2331720"/>
            <a:ext cx="384175" cy="439420"/>
          </a:xfrm>
          <a:custGeom>
            <a:avLst/>
            <a:gdLst/>
            <a:ahLst/>
            <a:cxnLst/>
            <a:rect l="l" t="t" r="r" b="b"/>
            <a:pathLst>
              <a:path w="384175" h="439419">
                <a:moveTo>
                  <a:pt x="0" y="219455"/>
                </a:moveTo>
                <a:lnTo>
                  <a:pt x="5071" y="169150"/>
                </a:lnTo>
                <a:lnTo>
                  <a:pt x="19518" y="122964"/>
                </a:lnTo>
                <a:lnTo>
                  <a:pt x="42187" y="82216"/>
                </a:lnTo>
                <a:lnTo>
                  <a:pt x="71925" y="48225"/>
                </a:lnTo>
                <a:lnTo>
                  <a:pt x="107579" y="22313"/>
                </a:lnTo>
                <a:lnTo>
                  <a:pt x="147996" y="5798"/>
                </a:lnTo>
                <a:lnTo>
                  <a:pt x="192024" y="0"/>
                </a:lnTo>
                <a:lnTo>
                  <a:pt x="236051" y="5798"/>
                </a:lnTo>
                <a:lnTo>
                  <a:pt x="276468" y="22313"/>
                </a:lnTo>
                <a:lnTo>
                  <a:pt x="312122" y="48225"/>
                </a:lnTo>
                <a:lnTo>
                  <a:pt x="341860" y="82216"/>
                </a:lnTo>
                <a:lnTo>
                  <a:pt x="364529" y="122964"/>
                </a:lnTo>
                <a:lnTo>
                  <a:pt x="378976" y="169150"/>
                </a:lnTo>
                <a:lnTo>
                  <a:pt x="384048" y="219455"/>
                </a:lnTo>
                <a:lnTo>
                  <a:pt x="378976" y="269761"/>
                </a:lnTo>
                <a:lnTo>
                  <a:pt x="364529" y="315947"/>
                </a:lnTo>
                <a:lnTo>
                  <a:pt x="341860" y="356695"/>
                </a:lnTo>
                <a:lnTo>
                  <a:pt x="312122" y="390686"/>
                </a:lnTo>
                <a:lnTo>
                  <a:pt x="276468" y="416598"/>
                </a:lnTo>
                <a:lnTo>
                  <a:pt x="236051" y="433113"/>
                </a:lnTo>
                <a:lnTo>
                  <a:pt x="192024" y="438912"/>
                </a:lnTo>
                <a:lnTo>
                  <a:pt x="147996" y="433113"/>
                </a:lnTo>
                <a:lnTo>
                  <a:pt x="107579" y="416598"/>
                </a:lnTo>
                <a:lnTo>
                  <a:pt x="71925" y="390686"/>
                </a:lnTo>
                <a:lnTo>
                  <a:pt x="42187" y="356695"/>
                </a:lnTo>
                <a:lnTo>
                  <a:pt x="19518" y="315947"/>
                </a:lnTo>
                <a:lnTo>
                  <a:pt x="5071" y="269761"/>
                </a:lnTo>
                <a:lnTo>
                  <a:pt x="0" y="219455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39184" y="2770632"/>
            <a:ext cx="384175" cy="439420"/>
          </a:xfrm>
          <a:custGeom>
            <a:avLst/>
            <a:gdLst/>
            <a:ahLst/>
            <a:cxnLst/>
            <a:rect l="l" t="t" r="r" b="b"/>
            <a:pathLst>
              <a:path w="384175" h="439419">
                <a:moveTo>
                  <a:pt x="0" y="219455"/>
                </a:moveTo>
                <a:lnTo>
                  <a:pt x="5071" y="169150"/>
                </a:lnTo>
                <a:lnTo>
                  <a:pt x="19518" y="122964"/>
                </a:lnTo>
                <a:lnTo>
                  <a:pt x="42187" y="82216"/>
                </a:lnTo>
                <a:lnTo>
                  <a:pt x="71925" y="48225"/>
                </a:lnTo>
                <a:lnTo>
                  <a:pt x="107579" y="22313"/>
                </a:lnTo>
                <a:lnTo>
                  <a:pt x="147996" y="5798"/>
                </a:lnTo>
                <a:lnTo>
                  <a:pt x="192024" y="0"/>
                </a:lnTo>
                <a:lnTo>
                  <a:pt x="236051" y="5798"/>
                </a:lnTo>
                <a:lnTo>
                  <a:pt x="276468" y="22313"/>
                </a:lnTo>
                <a:lnTo>
                  <a:pt x="312122" y="48225"/>
                </a:lnTo>
                <a:lnTo>
                  <a:pt x="341860" y="82216"/>
                </a:lnTo>
                <a:lnTo>
                  <a:pt x="364529" y="122964"/>
                </a:lnTo>
                <a:lnTo>
                  <a:pt x="378976" y="169150"/>
                </a:lnTo>
                <a:lnTo>
                  <a:pt x="384048" y="219455"/>
                </a:lnTo>
                <a:lnTo>
                  <a:pt x="378976" y="269761"/>
                </a:lnTo>
                <a:lnTo>
                  <a:pt x="364529" y="315947"/>
                </a:lnTo>
                <a:lnTo>
                  <a:pt x="341860" y="356695"/>
                </a:lnTo>
                <a:lnTo>
                  <a:pt x="312122" y="390686"/>
                </a:lnTo>
                <a:lnTo>
                  <a:pt x="276468" y="416598"/>
                </a:lnTo>
                <a:lnTo>
                  <a:pt x="236051" y="433113"/>
                </a:lnTo>
                <a:lnTo>
                  <a:pt x="192024" y="438912"/>
                </a:lnTo>
                <a:lnTo>
                  <a:pt x="147996" y="433113"/>
                </a:lnTo>
                <a:lnTo>
                  <a:pt x="107579" y="416598"/>
                </a:lnTo>
                <a:lnTo>
                  <a:pt x="71925" y="390686"/>
                </a:lnTo>
                <a:lnTo>
                  <a:pt x="42187" y="356695"/>
                </a:lnTo>
                <a:lnTo>
                  <a:pt x="19518" y="315947"/>
                </a:lnTo>
                <a:lnTo>
                  <a:pt x="5071" y="269761"/>
                </a:lnTo>
                <a:lnTo>
                  <a:pt x="0" y="219455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9740" y="1092453"/>
            <a:ext cx="5413375" cy="126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F487C"/>
                </a:solidFill>
                <a:latin typeface="Calibri"/>
                <a:cs typeface="Calibri"/>
              </a:rPr>
              <a:t>Summary: </a:t>
            </a: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Models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Naïve Bayes formula </a:t>
            </a: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with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two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classes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after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dividing through by one of</a:t>
            </a:r>
            <a:r>
              <a:rPr sz="2000" spc="-3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them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32503" y="2414397"/>
            <a:ext cx="201295" cy="356235"/>
          </a:xfrm>
          <a:custGeom>
            <a:avLst/>
            <a:gdLst/>
            <a:ahLst/>
            <a:cxnLst/>
            <a:rect l="l" t="t" r="r" b="b"/>
            <a:pathLst>
              <a:path w="201295" h="356235">
                <a:moveTo>
                  <a:pt x="0" y="0"/>
                </a:moveTo>
                <a:lnTo>
                  <a:pt x="201168" y="356235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3232" y="2167127"/>
            <a:ext cx="494030" cy="247650"/>
          </a:xfrm>
          <a:custGeom>
            <a:avLst/>
            <a:gdLst/>
            <a:ahLst/>
            <a:cxnLst/>
            <a:rect l="l" t="t" r="r" b="b"/>
            <a:pathLst>
              <a:path w="494029" h="247650">
                <a:moveTo>
                  <a:pt x="0" y="0"/>
                </a:moveTo>
                <a:lnTo>
                  <a:pt x="493775" y="247269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73246" y="3714115"/>
            <a:ext cx="39185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Models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product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of contributions  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from different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(independent)</a:t>
            </a:r>
            <a:r>
              <a:rPr sz="2000" spc="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90871" y="2831592"/>
            <a:ext cx="1618615" cy="439420"/>
          </a:xfrm>
          <a:custGeom>
            <a:avLst/>
            <a:gdLst/>
            <a:ahLst/>
            <a:cxnLst/>
            <a:rect l="l" t="t" r="r" b="b"/>
            <a:pathLst>
              <a:path w="1618614" h="439420">
                <a:moveTo>
                  <a:pt x="0" y="219456"/>
                </a:moveTo>
                <a:lnTo>
                  <a:pt x="11720" y="182043"/>
                </a:lnTo>
                <a:lnTo>
                  <a:pt x="45585" y="146678"/>
                </a:lnTo>
                <a:lnTo>
                  <a:pt x="99651" y="113889"/>
                </a:lnTo>
                <a:lnTo>
                  <a:pt x="171974" y="84203"/>
                </a:lnTo>
                <a:lnTo>
                  <a:pt x="214375" y="70689"/>
                </a:lnTo>
                <a:lnTo>
                  <a:pt x="260611" y="58149"/>
                </a:lnTo>
                <a:lnTo>
                  <a:pt x="310440" y="46649"/>
                </a:lnTo>
                <a:lnTo>
                  <a:pt x="363618" y="36254"/>
                </a:lnTo>
                <a:lnTo>
                  <a:pt x="419903" y="27032"/>
                </a:lnTo>
                <a:lnTo>
                  <a:pt x="479052" y="19047"/>
                </a:lnTo>
                <a:lnTo>
                  <a:pt x="540821" y="12366"/>
                </a:lnTo>
                <a:lnTo>
                  <a:pt x="604967" y="7054"/>
                </a:lnTo>
                <a:lnTo>
                  <a:pt x="671249" y="3179"/>
                </a:lnTo>
                <a:lnTo>
                  <a:pt x="739422" y="805"/>
                </a:lnTo>
                <a:lnTo>
                  <a:pt x="809243" y="0"/>
                </a:lnTo>
                <a:lnTo>
                  <a:pt x="879065" y="805"/>
                </a:lnTo>
                <a:lnTo>
                  <a:pt x="947238" y="3179"/>
                </a:lnTo>
                <a:lnTo>
                  <a:pt x="1013520" y="7054"/>
                </a:lnTo>
                <a:lnTo>
                  <a:pt x="1077666" y="12366"/>
                </a:lnTo>
                <a:lnTo>
                  <a:pt x="1139435" y="19047"/>
                </a:lnTo>
                <a:lnTo>
                  <a:pt x="1198584" y="27032"/>
                </a:lnTo>
                <a:lnTo>
                  <a:pt x="1254869" y="36254"/>
                </a:lnTo>
                <a:lnTo>
                  <a:pt x="1308047" y="46649"/>
                </a:lnTo>
                <a:lnTo>
                  <a:pt x="1357876" y="58149"/>
                </a:lnTo>
                <a:lnTo>
                  <a:pt x="1404112" y="70689"/>
                </a:lnTo>
                <a:lnTo>
                  <a:pt x="1446513" y="84203"/>
                </a:lnTo>
                <a:lnTo>
                  <a:pt x="1484835" y="98625"/>
                </a:lnTo>
                <a:lnTo>
                  <a:pt x="1548273" y="129929"/>
                </a:lnTo>
                <a:lnTo>
                  <a:pt x="1592481" y="164072"/>
                </a:lnTo>
                <a:lnTo>
                  <a:pt x="1615517" y="200526"/>
                </a:lnTo>
                <a:lnTo>
                  <a:pt x="1618488" y="219456"/>
                </a:lnTo>
                <a:lnTo>
                  <a:pt x="1615517" y="238385"/>
                </a:lnTo>
                <a:lnTo>
                  <a:pt x="1592481" y="274839"/>
                </a:lnTo>
                <a:lnTo>
                  <a:pt x="1548273" y="308982"/>
                </a:lnTo>
                <a:lnTo>
                  <a:pt x="1484835" y="340286"/>
                </a:lnTo>
                <a:lnTo>
                  <a:pt x="1446513" y="354708"/>
                </a:lnTo>
                <a:lnTo>
                  <a:pt x="1404112" y="368222"/>
                </a:lnTo>
                <a:lnTo>
                  <a:pt x="1357876" y="380762"/>
                </a:lnTo>
                <a:lnTo>
                  <a:pt x="1308047" y="392262"/>
                </a:lnTo>
                <a:lnTo>
                  <a:pt x="1254869" y="402657"/>
                </a:lnTo>
                <a:lnTo>
                  <a:pt x="1198584" y="411879"/>
                </a:lnTo>
                <a:lnTo>
                  <a:pt x="1139435" y="419864"/>
                </a:lnTo>
                <a:lnTo>
                  <a:pt x="1077666" y="426545"/>
                </a:lnTo>
                <a:lnTo>
                  <a:pt x="1013520" y="431857"/>
                </a:lnTo>
                <a:lnTo>
                  <a:pt x="947238" y="435732"/>
                </a:lnTo>
                <a:lnTo>
                  <a:pt x="879065" y="438106"/>
                </a:lnTo>
                <a:lnTo>
                  <a:pt x="809243" y="438912"/>
                </a:lnTo>
                <a:lnTo>
                  <a:pt x="739422" y="438106"/>
                </a:lnTo>
                <a:lnTo>
                  <a:pt x="671249" y="435732"/>
                </a:lnTo>
                <a:lnTo>
                  <a:pt x="604967" y="431857"/>
                </a:lnTo>
                <a:lnTo>
                  <a:pt x="540821" y="426545"/>
                </a:lnTo>
                <a:lnTo>
                  <a:pt x="479052" y="419864"/>
                </a:lnTo>
                <a:lnTo>
                  <a:pt x="419903" y="411879"/>
                </a:lnTo>
                <a:lnTo>
                  <a:pt x="363618" y="402657"/>
                </a:lnTo>
                <a:lnTo>
                  <a:pt x="310440" y="392262"/>
                </a:lnTo>
                <a:lnTo>
                  <a:pt x="260611" y="380762"/>
                </a:lnTo>
                <a:lnTo>
                  <a:pt x="214375" y="368222"/>
                </a:lnTo>
                <a:lnTo>
                  <a:pt x="171974" y="354708"/>
                </a:lnTo>
                <a:lnTo>
                  <a:pt x="133652" y="340286"/>
                </a:lnTo>
                <a:lnTo>
                  <a:pt x="70214" y="308982"/>
                </a:lnTo>
                <a:lnTo>
                  <a:pt x="26006" y="274839"/>
                </a:lnTo>
                <a:lnTo>
                  <a:pt x="2970" y="238385"/>
                </a:lnTo>
                <a:lnTo>
                  <a:pt x="0" y="219456"/>
                </a:lnTo>
                <a:close/>
              </a:path>
            </a:pathLst>
          </a:custGeom>
          <a:ln w="1904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0115" y="3270503"/>
            <a:ext cx="0" cy="426720"/>
          </a:xfrm>
          <a:custGeom>
            <a:avLst/>
            <a:gdLst/>
            <a:ahLst/>
            <a:cxnLst/>
            <a:rect l="l" t="t" r="r" b="b"/>
            <a:pathLst>
              <a:path h="426720">
                <a:moveTo>
                  <a:pt x="0" y="0"/>
                </a:moveTo>
                <a:lnTo>
                  <a:pt x="0" y="426466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302765"/>
            <a:ext cx="8065770" cy="486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Because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20" dirty="0">
                <a:latin typeface="Calibri"/>
                <a:cs typeface="Calibri"/>
              </a:rPr>
              <a:t>always </a:t>
            </a: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NB model </a:t>
            </a: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more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general,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do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least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as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well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naïve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Bayes*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typically does </a:t>
            </a:r>
            <a:r>
              <a:rPr sz="2400" b="1" spc="-15" dirty="0">
                <a:solidFill>
                  <a:srgbClr val="1F487C"/>
                </a:solidFill>
                <a:latin typeface="Calibri"/>
                <a:cs typeface="Calibri"/>
              </a:rPr>
              <a:t>better </a:t>
            </a:r>
            <a:r>
              <a:rPr sz="2400" spc="-5" dirty="0">
                <a:latin typeface="Calibri"/>
                <a:cs typeface="Calibri"/>
              </a:rPr>
              <a:t>though </a:t>
            </a:r>
            <a:r>
              <a:rPr sz="2400" spc="-10" dirty="0">
                <a:latin typeface="Calibri"/>
                <a:cs typeface="Calibri"/>
              </a:rPr>
              <a:t>because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can  </a:t>
            </a:r>
            <a:r>
              <a:rPr sz="2400" spc="-5" dirty="0">
                <a:latin typeface="Calibri"/>
                <a:cs typeface="Calibri"/>
              </a:rPr>
              <a:t>deal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dependencies </a:t>
            </a:r>
            <a:r>
              <a:rPr sz="2400" spc="-10" dirty="0">
                <a:latin typeface="Calibri"/>
                <a:cs typeface="Calibri"/>
              </a:rPr>
              <a:t>between </a:t>
            </a:r>
            <a:r>
              <a:rPr sz="2400" spc="-15" dirty="0">
                <a:latin typeface="Calibri"/>
                <a:cs typeface="Calibri"/>
              </a:rPr>
              <a:t>features, </a:t>
            </a:r>
            <a:r>
              <a:rPr sz="2400" spc="-5" dirty="0">
                <a:latin typeface="Calibri"/>
                <a:cs typeface="Calibri"/>
              </a:rPr>
              <a:t>whereas </a:t>
            </a:r>
            <a:r>
              <a:rPr sz="2400" spc="-10" dirty="0">
                <a:latin typeface="Calibri"/>
                <a:cs typeface="Calibri"/>
              </a:rPr>
              <a:t>Naïve  </a:t>
            </a:r>
            <a:r>
              <a:rPr sz="2400" spc="-15" dirty="0">
                <a:latin typeface="Calibri"/>
                <a:cs typeface="Calibri"/>
              </a:rPr>
              <a:t>Bayes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cannot.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marR="715645" indent="-342900">
              <a:lnSpc>
                <a:spcPts val="2590"/>
              </a:lnSpc>
              <a:spcBef>
                <a:spcPts val="1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- true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if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10" dirty="0">
                <a:latin typeface="Calibri"/>
                <a:cs typeface="Calibri"/>
              </a:rPr>
              <a:t>sufficient </a:t>
            </a:r>
            <a:r>
              <a:rPr sz="2400" spc="-15" dirty="0">
                <a:latin typeface="Calibri"/>
                <a:cs typeface="Calibri"/>
              </a:rPr>
              <a:t>data to </a:t>
            </a:r>
            <a:r>
              <a:rPr sz="2400" spc="-10" dirty="0">
                <a:latin typeface="Calibri"/>
                <a:cs typeface="Calibri"/>
              </a:rPr>
              <a:t>reduce variance </a:t>
            </a:r>
            <a:r>
              <a:rPr sz="2400" dirty="0">
                <a:latin typeface="Calibri"/>
                <a:cs typeface="Calibri"/>
              </a:rPr>
              <a:t>in the  models.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250">
              <a:latin typeface="Times New Roman"/>
              <a:cs typeface="Times New Roman"/>
            </a:endParaRPr>
          </a:p>
          <a:p>
            <a:pPr marL="355600" marR="726440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Naive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10" dirty="0">
                <a:latin typeface="Calibri"/>
                <a:cs typeface="Calibri"/>
              </a:rPr>
              <a:t>generally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higher bias </a:t>
            </a:r>
            <a:r>
              <a:rPr sz="2400" spc="-5" dirty="0">
                <a:latin typeface="Calibri"/>
                <a:cs typeface="Calibri"/>
              </a:rPr>
              <a:t>due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 independence </a:t>
            </a:r>
            <a:r>
              <a:rPr sz="2400" spc="-5" dirty="0">
                <a:latin typeface="Calibri"/>
                <a:cs typeface="Calibri"/>
              </a:rPr>
              <a:t>assumption, but </a:t>
            </a:r>
            <a:r>
              <a:rPr sz="2400" dirty="0">
                <a:latin typeface="Calibri"/>
                <a:cs typeface="Calibri"/>
              </a:rPr>
              <a:t>also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lower variance </a:t>
            </a:r>
            <a:r>
              <a:rPr sz="2400" dirty="0">
                <a:latin typeface="Calibri"/>
                <a:cs typeface="Calibri"/>
              </a:rPr>
              <a:t>than  </a:t>
            </a:r>
            <a:r>
              <a:rPr sz="2400" spc="-5" dirty="0">
                <a:latin typeface="Calibri"/>
                <a:cs typeface="Calibri"/>
              </a:rPr>
              <a:t>logistic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270" y="203657"/>
            <a:ext cx="3302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60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5273421" y="1546097"/>
            <a:ext cx="608330" cy="283845"/>
          </a:xfrm>
          <a:custGeom>
            <a:avLst/>
            <a:gdLst/>
            <a:ahLst/>
            <a:cxnLst/>
            <a:rect l="l" t="t" r="r" b="b"/>
            <a:pathLst>
              <a:path w="608329" h="283844">
                <a:moveTo>
                  <a:pt x="516889" y="0"/>
                </a:moveTo>
                <a:lnTo>
                  <a:pt x="512952" y="0"/>
                </a:lnTo>
                <a:lnTo>
                  <a:pt x="512952" y="11302"/>
                </a:lnTo>
                <a:lnTo>
                  <a:pt x="515238" y="11302"/>
                </a:lnTo>
                <a:lnTo>
                  <a:pt x="525428" y="12013"/>
                </a:lnTo>
                <a:lnTo>
                  <a:pt x="558164" y="37417"/>
                </a:lnTo>
                <a:lnTo>
                  <a:pt x="561213" y="59689"/>
                </a:lnTo>
                <a:lnTo>
                  <a:pt x="561024" y="65218"/>
                </a:lnTo>
                <a:lnTo>
                  <a:pt x="560466" y="71342"/>
                </a:lnTo>
                <a:lnTo>
                  <a:pt x="559552" y="78085"/>
                </a:lnTo>
                <a:lnTo>
                  <a:pt x="558291" y="85471"/>
                </a:lnTo>
                <a:lnTo>
                  <a:pt x="556259" y="95630"/>
                </a:lnTo>
                <a:lnTo>
                  <a:pt x="555243" y="102869"/>
                </a:lnTo>
                <a:lnTo>
                  <a:pt x="555243" y="115697"/>
                </a:lnTo>
                <a:lnTo>
                  <a:pt x="557783" y="122681"/>
                </a:lnTo>
                <a:lnTo>
                  <a:pt x="562737" y="128015"/>
                </a:lnTo>
                <a:lnTo>
                  <a:pt x="567689" y="133476"/>
                </a:lnTo>
                <a:lnTo>
                  <a:pt x="573531" y="137413"/>
                </a:lnTo>
                <a:lnTo>
                  <a:pt x="580389" y="140080"/>
                </a:lnTo>
                <a:lnTo>
                  <a:pt x="580389" y="142748"/>
                </a:lnTo>
                <a:lnTo>
                  <a:pt x="555243" y="167004"/>
                </a:lnTo>
                <a:lnTo>
                  <a:pt x="555243" y="179831"/>
                </a:lnTo>
                <a:lnTo>
                  <a:pt x="556259" y="187071"/>
                </a:lnTo>
                <a:lnTo>
                  <a:pt x="558291" y="197357"/>
                </a:lnTo>
                <a:lnTo>
                  <a:pt x="559552" y="204690"/>
                </a:lnTo>
                <a:lnTo>
                  <a:pt x="560466" y="211439"/>
                </a:lnTo>
                <a:lnTo>
                  <a:pt x="561024" y="217592"/>
                </a:lnTo>
                <a:lnTo>
                  <a:pt x="561213" y="223138"/>
                </a:lnTo>
                <a:lnTo>
                  <a:pt x="560451" y="235592"/>
                </a:lnTo>
                <a:lnTo>
                  <a:pt x="534463" y="269700"/>
                </a:lnTo>
                <a:lnTo>
                  <a:pt x="515238" y="272541"/>
                </a:lnTo>
                <a:lnTo>
                  <a:pt x="512952" y="272541"/>
                </a:lnTo>
                <a:lnTo>
                  <a:pt x="512952" y="283844"/>
                </a:lnTo>
                <a:lnTo>
                  <a:pt x="516889" y="283844"/>
                </a:lnTo>
                <a:lnTo>
                  <a:pt x="533245" y="282630"/>
                </a:lnTo>
                <a:lnTo>
                  <a:pt x="569213" y="267842"/>
                </a:lnTo>
                <a:lnTo>
                  <a:pt x="586486" y="220344"/>
                </a:lnTo>
                <a:lnTo>
                  <a:pt x="586271" y="214012"/>
                </a:lnTo>
                <a:lnTo>
                  <a:pt x="585628" y="207216"/>
                </a:lnTo>
                <a:lnTo>
                  <a:pt x="584557" y="199967"/>
                </a:lnTo>
                <a:lnTo>
                  <a:pt x="583056" y="192277"/>
                </a:lnTo>
                <a:lnTo>
                  <a:pt x="580643" y="181737"/>
                </a:lnTo>
                <a:lnTo>
                  <a:pt x="579501" y="174751"/>
                </a:lnTo>
                <a:lnTo>
                  <a:pt x="579501" y="164337"/>
                </a:lnTo>
                <a:lnTo>
                  <a:pt x="581913" y="158750"/>
                </a:lnTo>
                <a:lnTo>
                  <a:pt x="591312" y="150113"/>
                </a:lnTo>
                <a:lnTo>
                  <a:pt x="598424" y="147827"/>
                </a:lnTo>
                <a:lnTo>
                  <a:pt x="607949" y="147447"/>
                </a:lnTo>
                <a:lnTo>
                  <a:pt x="607949" y="135254"/>
                </a:lnTo>
                <a:lnTo>
                  <a:pt x="598424" y="135000"/>
                </a:lnTo>
                <a:lnTo>
                  <a:pt x="591312" y="132714"/>
                </a:lnTo>
                <a:lnTo>
                  <a:pt x="581913" y="124078"/>
                </a:lnTo>
                <a:lnTo>
                  <a:pt x="579501" y="118490"/>
                </a:lnTo>
                <a:lnTo>
                  <a:pt x="579501" y="108076"/>
                </a:lnTo>
                <a:lnTo>
                  <a:pt x="580643" y="100964"/>
                </a:lnTo>
                <a:lnTo>
                  <a:pt x="583056" y="90424"/>
                </a:lnTo>
                <a:lnTo>
                  <a:pt x="584557" y="82805"/>
                </a:lnTo>
                <a:lnTo>
                  <a:pt x="585628" y="75580"/>
                </a:lnTo>
                <a:lnTo>
                  <a:pt x="586271" y="68760"/>
                </a:lnTo>
                <a:lnTo>
                  <a:pt x="586486" y="62356"/>
                </a:lnTo>
                <a:lnTo>
                  <a:pt x="585412" y="47827"/>
                </a:lnTo>
                <a:lnTo>
                  <a:pt x="559431" y="9215"/>
                </a:lnTo>
                <a:lnTo>
                  <a:pt x="533245" y="1214"/>
                </a:lnTo>
                <a:lnTo>
                  <a:pt x="516889" y="0"/>
                </a:lnTo>
                <a:close/>
              </a:path>
              <a:path w="608329" h="283844">
                <a:moveTo>
                  <a:pt x="94995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8" y="90297"/>
                </a:lnTo>
                <a:lnTo>
                  <a:pt x="27304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69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4"/>
                </a:lnTo>
                <a:lnTo>
                  <a:pt x="26162" y="158623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4" y="181610"/>
                </a:lnTo>
                <a:lnTo>
                  <a:pt x="25018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7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4"/>
                </a:lnTo>
                <a:lnTo>
                  <a:pt x="94995" y="283844"/>
                </a:lnTo>
                <a:lnTo>
                  <a:pt x="94995" y="272541"/>
                </a:lnTo>
                <a:lnTo>
                  <a:pt x="92709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5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3" y="197230"/>
                </a:lnTo>
                <a:lnTo>
                  <a:pt x="51688" y="186943"/>
                </a:lnTo>
                <a:lnTo>
                  <a:pt x="52704" y="179704"/>
                </a:lnTo>
                <a:lnTo>
                  <a:pt x="52704" y="166877"/>
                </a:lnTo>
                <a:lnTo>
                  <a:pt x="50291" y="160019"/>
                </a:lnTo>
                <a:lnTo>
                  <a:pt x="40386" y="149098"/>
                </a:lnTo>
                <a:lnTo>
                  <a:pt x="34416" y="145161"/>
                </a:lnTo>
                <a:lnTo>
                  <a:pt x="27558" y="142621"/>
                </a:lnTo>
                <a:lnTo>
                  <a:pt x="27558" y="139953"/>
                </a:lnTo>
                <a:lnTo>
                  <a:pt x="34416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1" y="122554"/>
                </a:lnTo>
                <a:lnTo>
                  <a:pt x="52704" y="115569"/>
                </a:lnTo>
                <a:lnTo>
                  <a:pt x="52704" y="102742"/>
                </a:lnTo>
                <a:lnTo>
                  <a:pt x="51688" y="95503"/>
                </a:lnTo>
                <a:lnTo>
                  <a:pt x="49783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7" y="47589"/>
                </a:lnTo>
                <a:lnTo>
                  <a:pt x="73485" y="14128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080261"/>
            <a:ext cx="7546340" cy="11461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55600" marR="5080" indent="-343535">
              <a:lnSpc>
                <a:spcPct val="103200"/>
              </a:lnSpc>
              <a:spcBef>
                <a:spcPts val="5"/>
              </a:spcBef>
              <a:tabLst>
                <a:tab pos="4382770" algn="l"/>
                <a:tab pos="484124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training, </a:t>
            </a:r>
            <a:r>
              <a:rPr sz="2400" spc="-15" dirty="0">
                <a:latin typeface="Calibri"/>
                <a:cs typeface="Calibri"/>
              </a:rPr>
              <a:t>we start </a:t>
            </a:r>
            <a:r>
              <a:rPr sz="2400" dirty="0">
                <a:latin typeface="Calibri"/>
                <a:cs typeface="Calibri"/>
              </a:rPr>
              <a:t>with a </a:t>
            </a:r>
            <a:r>
              <a:rPr sz="2400" spc="-10" dirty="0">
                <a:latin typeface="Calibri"/>
                <a:cs typeface="Calibri"/>
              </a:rPr>
              <a:t>collection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input values 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libri"/>
                <a:cs typeface="Calibri"/>
              </a:rPr>
              <a:t>and  </a:t>
            </a:r>
            <a:r>
              <a:rPr sz="2400" spc="-10" dirty="0">
                <a:latin typeface="Calibri"/>
                <a:cs typeface="Calibri"/>
              </a:rPr>
              <a:t>corresponding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output</a:t>
            </a:r>
            <a:r>
              <a:rPr sz="24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𝑦</a:t>
            </a:r>
            <a:r>
              <a:rPr sz="2625" spc="112" baseline="28571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∈	</a:t>
            </a:r>
            <a:r>
              <a:rPr sz="2400" spc="-5" dirty="0">
                <a:latin typeface="Cambria Math"/>
                <a:cs typeface="Cambria Math"/>
              </a:rPr>
              <a:t>0,1 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Let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predicted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output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input </a:t>
            </a:r>
            <a:r>
              <a:rPr sz="2400" spc="100" dirty="0">
                <a:latin typeface="Cambria Math"/>
                <a:cs typeface="Cambria Math"/>
              </a:rPr>
              <a:t>𝑋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62782" y="2283078"/>
            <a:ext cx="280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baseline="-20833" dirty="0">
                <a:latin typeface="Cambria Math"/>
                <a:cs typeface="Cambria Math"/>
              </a:rPr>
              <a:t>𝑝</a:t>
            </a:r>
            <a:r>
              <a:rPr sz="1750" spc="180" dirty="0">
                <a:latin typeface="Cambria Math"/>
                <a:cs typeface="Cambria Math"/>
              </a:rPr>
              <a:t>𝑖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7978" y="2394330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0069" y="2691257"/>
            <a:ext cx="929640" cy="282575"/>
          </a:xfrm>
          <a:custGeom>
            <a:avLst/>
            <a:gdLst/>
            <a:ahLst/>
            <a:cxnLst/>
            <a:rect l="l" t="t" r="r" b="b"/>
            <a:pathLst>
              <a:path w="929639" h="282575">
                <a:moveTo>
                  <a:pt x="839342" y="0"/>
                </a:moveTo>
                <a:lnTo>
                  <a:pt x="835405" y="11429"/>
                </a:lnTo>
                <a:lnTo>
                  <a:pt x="851713" y="18504"/>
                </a:lnTo>
                <a:lnTo>
                  <a:pt x="865758" y="28305"/>
                </a:lnTo>
                <a:lnTo>
                  <a:pt x="894282" y="73852"/>
                </a:lnTo>
                <a:lnTo>
                  <a:pt x="902577" y="115623"/>
                </a:lnTo>
                <a:lnTo>
                  <a:pt x="903604" y="139700"/>
                </a:lnTo>
                <a:lnTo>
                  <a:pt x="902559" y="164580"/>
                </a:lnTo>
                <a:lnTo>
                  <a:pt x="894228" y="207529"/>
                </a:lnTo>
                <a:lnTo>
                  <a:pt x="865806" y="253777"/>
                </a:lnTo>
                <a:lnTo>
                  <a:pt x="835786" y="270763"/>
                </a:lnTo>
                <a:lnTo>
                  <a:pt x="839342" y="282320"/>
                </a:lnTo>
                <a:lnTo>
                  <a:pt x="877839" y="264239"/>
                </a:lnTo>
                <a:lnTo>
                  <a:pt x="906144" y="232917"/>
                </a:lnTo>
                <a:lnTo>
                  <a:pt x="923575" y="191071"/>
                </a:lnTo>
                <a:lnTo>
                  <a:pt x="929385" y="141223"/>
                </a:lnTo>
                <a:lnTo>
                  <a:pt x="927933" y="115339"/>
                </a:lnTo>
                <a:lnTo>
                  <a:pt x="916312" y="69429"/>
                </a:lnTo>
                <a:lnTo>
                  <a:pt x="893189" y="32093"/>
                </a:lnTo>
                <a:lnTo>
                  <a:pt x="859799" y="7379"/>
                </a:lnTo>
                <a:lnTo>
                  <a:pt x="839342" y="0"/>
                </a:lnTo>
                <a:close/>
              </a:path>
              <a:path w="92963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2986" y="2092579"/>
            <a:ext cx="1871980" cy="9004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33350" algn="ctr"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1137285" algn="l"/>
              </a:tabLst>
            </a:pPr>
            <a:r>
              <a:rPr sz="2400" dirty="0">
                <a:latin typeface="Cambria Math"/>
                <a:cs typeface="Cambria Math"/>
              </a:rPr>
              <a:t>1 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0" dirty="0">
                <a:latin typeface="Cambria Math"/>
                <a:cs typeface="Cambria Math"/>
              </a:rPr>
              <a:t>ex</a:t>
            </a:r>
            <a:r>
              <a:rPr sz="2400" dirty="0">
                <a:latin typeface="Cambria Math"/>
                <a:cs typeface="Cambria Math"/>
              </a:rPr>
              <a:t>p	</a:t>
            </a:r>
            <a:r>
              <a:rPr sz="2400" spc="110" dirty="0" smtClean="0">
                <a:latin typeface="Cambria Math"/>
                <a:cs typeface="Cambria Math"/>
              </a:rPr>
              <a:t>𝑋</a:t>
            </a:r>
            <a:r>
              <a:rPr sz="2625" spc="494" baseline="22222" dirty="0" smtClean="0">
                <a:latin typeface="Cambria Math"/>
                <a:cs typeface="Cambria Math"/>
              </a:rPr>
              <a:t>𝑖</a:t>
            </a:r>
            <a:r>
              <a:rPr sz="2400" dirty="0" smtClean="0">
                <a:latin typeface="Cambria Math"/>
                <a:cs typeface="Cambria Math"/>
              </a:rPr>
              <a:t>𝛽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5052" y="2625089"/>
            <a:ext cx="1979930" cy="0"/>
          </a:xfrm>
          <a:custGeom>
            <a:avLst/>
            <a:gdLst/>
            <a:ahLst/>
            <a:cxnLst/>
            <a:rect l="l" t="t" r="r" b="b"/>
            <a:pathLst>
              <a:path w="1979929">
                <a:moveTo>
                  <a:pt x="0" y="0"/>
                </a:moveTo>
                <a:lnTo>
                  <a:pt x="197967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0384" y="3631819"/>
            <a:ext cx="1034415" cy="368300"/>
          </a:xfrm>
          <a:custGeom>
            <a:avLst/>
            <a:gdLst/>
            <a:ahLst/>
            <a:cxnLst/>
            <a:rect l="l" t="t" r="r" b="b"/>
            <a:pathLst>
              <a:path w="1034414" h="368300">
                <a:moveTo>
                  <a:pt x="937513" y="0"/>
                </a:moveTo>
                <a:lnTo>
                  <a:pt x="933830" y="12191"/>
                </a:lnTo>
                <a:lnTo>
                  <a:pt x="950739" y="20954"/>
                </a:lnTo>
                <a:lnTo>
                  <a:pt x="965469" y="33718"/>
                </a:lnTo>
                <a:lnTo>
                  <a:pt x="988440" y="71246"/>
                </a:lnTo>
                <a:lnTo>
                  <a:pt x="1002331" y="122285"/>
                </a:lnTo>
                <a:lnTo>
                  <a:pt x="1006982" y="184276"/>
                </a:lnTo>
                <a:lnTo>
                  <a:pt x="1005818" y="216540"/>
                </a:lnTo>
                <a:lnTo>
                  <a:pt x="996535" y="272877"/>
                </a:lnTo>
                <a:lnTo>
                  <a:pt x="978032" y="317690"/>
                </a:lnTo>
                <a:lnTo>
                  <a:pt x="950739" y="347217"/>
                </a:lnTo>
                <a:lnTo>
                  <a:pt x="933830" y="355980"/>
                </a:lnTo>
                <a:lnTo>
                  <a:pt x="937513" y="368172"/>
                </a:lnTo>
                <a:lnTo>
                  <a:pt x="978662" y="346265"/>
                </a:lnTo>
                <a:lnTo>
                  <a:pt x="1009141" y="304926"/>
                </a:lnTo>
                <a:lnTo>
                  <a:pt x="1028001" y="249189"/>
                </a:lnTo>
                <a:lnTo>
                  <a:pt x="1034288" y="184022"/>
                </a:lnTo>
                <a:lnTo>
                  <a:pt x="1032716" y="150328"/>
                </a:lnTo>
                <a:lnTo>
                  <a:pt x="1020143" y="89939"/>
                </a:lnTo>
                <a:lnTo>
                  <a:pt x="995235" y="40147"/>
                </a:lnTo>
                <a:lnTo>
                  <a:pt x="959421" y="8524"/>
                </a:lnTo>
                <a:lnTo>
                  <a:pt x="937513" y="0"/>
                </a:lnTo>
                <a:close/>
              </a:path>
              <a:path w="1034414" h="368300">
                <a:moveTo>
                  <a:pt x="96774" y="0"/>
                </a:moveTo>
                <a:lnTo>
                  <a:pt x="55625" y="21907"/>
                </a:lnTo>
                <a:lnTo>
                  <a:pt x="25145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2"/>
                </a:lnTo>
                <a:lnTo>
                  <a:pt x="100456" y="355980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4"/>
                </a:lnTo>
                <a:lnTo>
                  <a:pt x="100456" y="12191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38521" y="3631819"/>
            <a:ext cx="1025525" cy="368300"/>
          </a:xfrm>
          <a:custGeom>
            <a:avLst/>
            <a:gdLst/>
            <a:ahLst/>
            <a:cxnLst/>
            <a:rect l="l" t="t" r="r" b="b"/>
            <a:pathLst>
              <a:path w="1025525" h="368300">
                <a:moveTo>
                  <a:pt x="928369" y="0"/>
                </a:moveTo>
                <a:lnTo>
                  <a:pt x="924687" y="12191"/>
                </a:lnTo>
                <a:lnTo>
                  <a:pt x="941595" y="20954"/>
                </a:lnTo>
                <a:lnTo>
                  <a:pt x="956325" y="33718"/>
                </a:lnTo>
                <a:lnTo>
                  <a:pt x="979296" y="71246"/>
                </a:lnTo>
                <a:lnTo>
                  <a:pt x="993187" y="122285"/>
                </a:lnTo>
                <a:lnTo>
                  <a:pt x="997838" y="184276"/>
                </a:lnTo>
                <a:lnTo>
                  <a:pt x="996674" y="216540"/>
                </a:lnTo>
                <a:lnTo>
                  <a:pt x="987391" y="272877"/>
                </a:lnTo>
                <a:lnTo>
                  <a:pt x="968888" y="317690"/>
                </a:lnTo>
                <a:lnTo>
                  <a:pt x="941595" y="347217"/>
                </a:lnTo>
                <a:lnTo>
                  <a:pt x="924687" y="355980"/>
                </a:lnTo>
                <a:lnTo>
                  <a:pt x="928369" y="368172"/>
                </a:lnTo>
                <a:lnTo>
                  <a:pt x="969517" y="346265"/>
                </a:lnTo>
                <a:lnTo>
                  <a:pt x="999998" y="304926"/>
                </a:lnTo>
                <a:lnTo>
                  <a:pt x="1018857" y="249189"/>
                </a:lnTo>
                <a:lnTo>
                  <a:pt x="1025143" y="184022"/>
                </a:lnTo>
                <a:lnTo>
                  <a:pt x="1023572" y="150328"/>
                </a:lnTo>
                <a:lnTo>
                  <a:pt x="1010999" y="89939"/>
                </a:lnTo>
                <a:lnTo>
                  <a:pt x="986091" y="40147"/>
                </a:lnTo>
                <a:lnTo>
                  <a:pt x="950277" y="8524"/>
                </a:lnTo>
                <a:lnTo>
                  <a:pt x="928369" y="0"/>
                </a:lnTo>
                <a:close/>
              </a:path>
              <a:path w="1025525" h="368300">
                <a:moveTo>
                  <a:pt x="96774" y="0"/>
                </a:moveTo>
                <a:lnTo>
                  <a:pt x="55625" y="21907"/>
                </a:lnTo>
                <a:lnTo>
                  <a:pt x="25145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2"/>
                </a:lnTo>
                <a:lnTo>
                  <a:pt x="100456" y="355980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6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4"/>
                </a:lnTo>
                <a:lnTo>
                  <a:pt x="100456" y="12191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7200" y="2895600"/>
            <a:ext cx="7982584" cy="266128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accuracy </a:t>
            </a:r>
            <a:r>
              <a:rPr sz="2400" spc="-5" dirty="0">
                <a:latin typeface="Calibri"/>
                <a:cs typeface="Calibri"/>
              </a:rPr>
              <a:t>on an input </a:t>
            </a:r>
            <a:r>
              <a:rPr sz="2400" spc="80" dirty="0">
                <a:latin typeface="Cambria Math"/>
                <a:cs typeface="Cambria Math"/>
              </a:rPr>
              <a:t>𝑋</a:t>
            </a:r>
            <a:r>
              <a:rPr sz="2625" spc="120" baseline="28571" dirty="0">
                <a:latin typeface="Cambria Math"/>
                <a:cs typeface="Cambria Math"/>
              </a:rPr>
              <a:t>𝑖</a:t>
            </a:r>
            <a:r>
              <a:rPr sz="2625" spc="42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R="59690" algn="ctr">
              <a:lnSpc>
                <a:spcPct val="100000"/>
              </a:lnSpc>
              <a:spcBef>
                <a:spcPts val="1415"/>
              </a:spcBef>
              <a:tabLst>
                <a:tab pos="753110" algn="l"/>
                <a:tab pos="1809114" algn="l"/>
                <a:tab pos="2897505" algn="l"/>
              </a:tabLst>
            </a:pPr>
            <a:r>
              <a:rPr sz="2400" spc="10" dirty="0">
                <a:latin typeface="Cambria Math"/>
                <a:cs typeface="Cambria Math"/>
              </a:rPr>
              <a:t>𝐴</a:t>
            </a:r>
            <a:r>
              <a:rPr sz="2625" spc="15" baseline="28571" dirty="0">
                <a:latin typeface="Cambria Math"/>
                <a:cs typeface="Cambria Math"/>
              </a:rPr>
              <a:t>𝑖 </a:t>
            </a:r>
            <a:r>
              <a:rPr sz="2625" spc="52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45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1 −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𝑦</a:t>
            </a:r>
            <a:r>
              <a:rPr sz="2625" spc="112" baseline="28571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1 −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</a:t>
            </a:r>
            <a:endParaRPr sz="2625" baseline="28571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10" dirty="0">
                <a:latin typeface="Calibri"/>
                <a:cs typeface="Calibri"/>
              </a:rPr>
              <a:t>Logistic regression maximizes </a:t>
            </a:r>
            <a:r>
              <a:rPr sz="2400" dirty="0">
                <a:latin typeface="Calibri"/>
                <a:cs typeface="Calibri"/>
              </a:rPr>
              <a:t>either the </a:t>
            </a:r>
            <a:r>
              <a:rPr sz="2400" spc="-5" dirty="0">
                <a:latin typeface="Calibri"/>
                <a:cs typeface="Calibri"/>
              </a:rPr>
              <a:t>sum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log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accuracy,</a:t>
            </a:r>
            <a:endParaRPr sz="2400" dirty="0">
              <a:latin typeface="Calibri"/>
              <a:cs typeface="Calibri"/>
            </a:endParaRPr>
          </a:p>
          <a:p>
            <a:pPr marR="4153535" algn="ctr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total </a:t>
            </a:r>
            <a:r>
              <a:rPr sz="2400" spc="-25" dirty="0">
                <a:latin typeface="Calibri"/>
                <a:cs typeface="Calibri"/>
              </a:rPr>
              <a:t>accuracy,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e.g.</a:t>
            </a:r>
          </a:p>
          <a:p>
            <a:pPr marR="446405" algn="ctr">
              <a:lnSpc>
                <a:spcPts val="2030"/>
              </a:lnSpc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R="266065" algn="ctr">
              <a:lnSpc>
                <a:spcPct val="100000"/>
              </a:lnSpc>
              <a:spcBef>
                <a:spcPts val="825"/>
              </a:spcBef>
              <a:tabLst>
                <a:tab pos="1048385" algn="l"/>
              </a:tabLst>
            </a:pPr>
            <a:r>
              <a:rPr sz="2400" dirty="0">
                <a:latin typeface="Cambria Math"/>
                <a:cs typeface="Cambria Math"/>
              </a:rPr>
              <a:t>𝐴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5" dirty="0">
                <a:latin typeface="Cambria Math"/>
                <a:cs typeface="Cambria Math"/>
              </a:rPr>
              <a:t>log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𝐴</a:t>
            </a:r>
            <a:r>
              <a:rPr sz="2625" spc="15" baseline="28571" dirty="0">
                <a:latin typeface="Cambria Math"/>
                <a:cs typeface="Cambria Math"/>
              </a:rPr>
              <a:t>𝑖</a:t>
            </a:r>
            <a:endParaRPr sz="2625" baseline="28571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2734" y="5601715"/>
            <a:ext cx="4025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45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038600" y="51054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3594" y="253949"/>
            <a:ext cx="6898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0" dirty="0"/>
              <a:t>Training </a:t>
            </a:r>
            <a:r>
              <a:rPr sz="4000" spc="-5" dirty="0"/>
              <a:t>-</a:t>
            </a:r>
            <a:r>
              <a:rPr sz="4000" spc="25" dirty="0"/>
              <a:t> </a:t>
            </a:r>
            <a:r>
              <a:rPr sz="4000" spc="-10" dirty="0"/>
              <a:t>SGD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156461"/>
            <a:ext cx="8067040" cy="310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415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0" dirty="0">
                <a:latin typeface="Calibri"/>
                <a:cs typeface="Calibri"/>
              </a:rPr>
              <a:t>efficient </a:t>
            </a:r>
            <a:r>
              <a:rPr sz="2400" spc="-30" dirty="0">
                <a:latin typeface="Calibri"/>
                <a:cs typeface="Calibri"/>
              </a:rPr>
              <a:t>way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logistic </a:t>
            </a:r>
            <a:r>
              <a:rPr sz="2400" dirty="0">
                <a:latin typeface="Calibri"/>
                <a:cs typeface="Calibri"/>
              </a:rPr>
              <a:t>models is with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Stochastic  </a:t>
            </a:r>
            <a:r>
              <a:rPr sz="2400" b="1" spc="-15" dirty="0">
                <a:solidFill>
                  <a:srgbClr val="1F487C"/>
                </a:solidFill>
                <a:latin typeface="Calibri"/>
                <a:cs typeface="Calibri"/>
              </a:rPr>
              <a:t>Gradient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Descent </a:t>
            </a:r>
            <a:r>
              <a:rPr sz="2400" spc="-5" dirty="0">
                <a:latin typeface="Calibri"/>
                <a:cs typeface="Calibri"/>
              </a:rPr>
              <a:t>(SGD)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keep </a:t>
            </a:r>
            <a:r>
              <a:rPr sz="2400" spc="-5" dirty="0">
                <a:latin typeface="Calibri"/>
                <a:cs typeface="Calibri"/>
              </a:rPr>
              <a:t>updating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dirty="0">
                <a:latin typeface="Calibri"/>
                <a:cs typeface="Calibri"/>
              </a:rPr>
              <a:t>with  </a:t>
            </a:r>
            <a:r>
              <a:rPr sz="2400" spc="-10" dirty="0">
                <a:latin typeface="Calibri"/>
                <a:cs typeface="Calibri"/>
              </a:rPr>
              <a:t>gradients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small </a:t>
            </a:r>
            <a:r>
              <a:rPr sz="2400" spc="-10" dirty="0">
                <a:latin typeface="Calibri"/>
                <a:cs typeface="Calibri"/>
              </a:rPr>
              <a:t>blocks </a:t>
            </a:r>
            <a:r>
              <a:rPr sz="2400" spc="-5" dirty="0">
                <a:latin typeface="Calibri"/>
                <a:cs typeface="Calibri"/>
              </a:rPr>
              <a:t>(mini-batches) of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One challenge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5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law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(i.e. </a:t>
            </a: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15" dirty="0">
                <a:latin typeface="Calibri"/>
                <a:cs typeface="Calibri"/>
              </a:rPr>
              <a:t>data) 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terms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gradient can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20" dirty="0">
                <a:latin typeface="Calibri"/>
                <a:cs typeface="Calibri"/>
              </a:rPr>
              <a:t>different  </a:t>
            </a:r>
            <a:r>
              <a:rPr sz="2400" spc="-15" dirty="0">
                <a:latin typeface="Calibri"/>
                <a:cs typeface="Calibri"/>
              </a:rPr>
              <a:t>strengths </a:t>
            </a:r>
            <a:r>
              <a:rPr sz="2400" spc="-10" dirty="0">
                <a:latin typeface="Calibri"/>
                <a:cs typeface="Calibri"/>
              </a:rPr>
              <a:t>(because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law distribution). </a:t>
            </a:r>
            <a:r>
              <a:rPr sz="2400" spc="-20" dirty="0">
                <a:latin typeface="Calibri"/>
                <a:cs typeface="Calibri"/>
              </a:rPr>
              <a:t>We’ll  </a:t>
            </a:r>
            <a:r>
              <a:rPr sz="2400" spc="-5" dirty="0">
                <a:latin typeface="Calibri"/>
                <a:cs typeface="Calibri"/>
              </a:rPr>
              <a:t>discuess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soon…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0950" y="4114707"/>
            <a:ext cx="4077935" cy="2530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15" dirty="0">
                <a:latin typeface="Calibri"/>
                <a:cs typeface="Calibri"/>
              </a:rPr>
              <a:t>SVMs</a:t>
            </a:r>
            <a:endParaRPr sz="28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85800" y="2476"/>
            <a:ext cx="7772400" cy="1470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Support </a:t>
            </a:r>
            <a:r>
              <a:rPr spc="-40" dirty="0"/>
              <a:t>Vector</a:t>
            </a:r>
            <a:r>
              <a:rPr spc="-70" dirty="0"/>
              <a:t> </a:t>
            </a:r>
            <a:r>
              <a:rPr spc="-5" dirty="0"/>
              <a:t>Machines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339341"/>
            <a:ext cx="7576820" cy="1124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>
              <a:lnSpc>
                <a:spcPct val="100299"/>
              </a:lnSpc>
              <a:spcBef>
                <a:spcPts val="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Support </a:t>
            </a:r>
            <a:r>
              <a:rPr sz="2400" spc="-30" dirty="0">
                <a:latin typeface="Calibri"/>
                <a:cs typeface="Calibri"/>
              </a:rPr>
              <a:t>Vector </a:t>
            </a:r>
            <a:r>
              <a:rPr sz="2400" dirty="0">
                <a:latin typeface="Calibri"/>
                <a:cs typeface="Calibri"/>
              </a:rPr>
              <a:t>Machine </a:t>
            </a:r>
            <a:r>
              <a:rPr sz="2400" spc="-5" dirty="0">
                <a:latin typeface="Calibri"/>
                <a:cs typeface="Calibri"/>
              </a:rPr>
              <a:t>(SVM)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5" dirty="0">
                <a:latin typeface="Calibri"/>
                <a:cs typeface="Calibri"/>
              </a:rPr>
              <a:t>classifier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tries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maximize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margin </a:t>
            </a:r>
            <a:r>
              <a:rPr sz="2400" spc="-10" dirty="0">
                <a:latin typeface="Calibri"/>
                <a:cs typeface="Calibri"/>
              </a:rPr>
              <a:t>between 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10" dirty="0">
                <a:latin typeface="Calibri"/>
                <a:cs typeface="Calibri"/>
              </a:rPr>
              <a:t>classification </a:t>
            </a:r>
            <a:r>
              <a:rPr sz="2400" spc="-5" dirty="0">
                <a:latin typeface="Calibri"/>
                <a:cs typeface="Calibri"/>
              </a:rPr>
              <a:t>boundary </a:t>
            </a:r>
            <a:r>
              <a:rPr sz="2400" dirty="0">
                <a:latin typeface="Calibri"/>
                <a:cs typeface="Calibri"/>
              </a:rPr>
              <a:t>(the </a:t>
            </a:r>
            <a:r>
              <a:rPr sz="2400" spc="-5" dirty="0">
                <a:latin typeface="Calibri"/>
                <a:cs typeface="Calibri"/>
              </a:rPr>
              <a:t>plane </a:t>
            </a:r>
            <a:r>
              <a:rPr sz="2400" spc="-10" dirty="0">
                <a:latin typeface="Calibri"/>
                <a:cs typeface="Calibri"/>
              </a:rPr>
              <a:t>defined by </a:t>
            </a:r>
            <a:r>
              <a:rPr sz="2400" spc="-5" dirty="0">
                <a:latin typeface="Cambria Math"/>
                <a:cs typeface="Cambria Math"/>
              </a:rPr>
              <a:t>𝑋𝛽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-1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5582" y="2947098"/>
            <a:ext cx="3430518" cy="358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5" y="253949"/>
            <a:ext cx="5239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Support </a:t>
            </a:r>
            <a:r>
              <a:rPr sz="4000" spc="-40" dirty="0"/>
              <a:t>Vector</a:t>
            </a:r>
            <a:r>
              <a:rPr sz="4000" spc="-70" dirty="0"/>
              <a:t> </a:t>
            </a:r>
            <a:r>
              <a:rPr sz="4000" spc="-5" dirty="0"/>
              <a:t>Machines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339341"/>
            <a:ext cx="797305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idea is </a:t>
            </a:r>
            <a:r>
              <a:rPr sz="2400" spc="-10" dirty="0">
                <a:latin typeface="Calibri"/>
                <a:cs typeface="Calibri"/>
              </a:rPr>
              <a:t>that maximizing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margin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maximizes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chance 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that classification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will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correct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new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. </a:t>
            </a: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assume 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new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of each class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near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of that  </a:t>
            </a:r>
            <a:r>
              <a:rPr sz="2400" dirty="0">
                <a:latin typeface="Calibri"/>
                <a:cs typeface="Calibri"/>
              </a:rPr>
              <a:t>type.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5582" y="2947098"/>
            <a:ext cx="3430518" cy="358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03903" y="4090034"/>
            <a:ext cx="175387" cy="185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2638" y="4866513"/>
            <a:ext cx="179959" cy="181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0721" y="4419600"/>
            <a:ext cx="179958" cy="181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8057" y="4681092"/>
            <a:ext cx="175513" cy="185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305" y="263093"/>
            <a:ext cx="2724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SVM</a:t>
            </a:r>
            <a:r>
              <a:rPr sz="4000" spc="-55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953859"/>
            <a:ext cx="6595109" cy="108966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400" spc="-10" dirty="0">
                <a:latin typeface="Calibri"/>
                <a:cs typeface="Calibri"/>
              </a:rPr>
              <a:t>SVMs 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trained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SGD.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SVM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gradient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can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be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defined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(here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spc="90" dirty="0">
                <a:latin typeface="Cambria Math"/>
                <a:cs typeface="Cambria Math"/>
              </a:rPr>
              <a:t>𝑋</a:t>
            </a:r>
            <a:r>
              <a:rPr sz="2625" spc="135" baseline="28571" dirty="0">
                <a:latin typeface="Cambria Math"/>
                <a:cs typeface="Cambria Math"/>
              </a:rPr>
              <a:t>𝑖</a:t>
            </a:r>
            <a:r>
              <a:rPr sz="2400" spc="90" dirty="0">
                <a:latin typeface="Cambria Math"/>
                <a:cs typeface="Cambria Math"/>
              </a:rPr>
              <a:t>𝛽</a:t>
            </a:r>
            <a:r>
              <a:rPr sz="2400" spc="9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2366" y="3011804"/>
            <a:ext cx="387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𝑑𝛽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3288" y="3038094"/>
            <a:ext cx="373380" cy="0"/>
          </a:xfrm>
          <a:custGeom>
            <a:avLst/>
            <a:gdLst/>
            <a:ahLst/>
            <a:cxnLst/>
            <a:rect l="l" t="t" r="r" b="b"/>
            <a:pathLst>
              <a:path w="373380">
                <a:moveTo>
                  <a:pt x="0" y="0"/>
                </a:moveTo>
                <a:lnTo>
                  <a:pt x="37338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10842" y="2577210"/>
            <a:ext cx="710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𝑑𝐴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endParaRPr sz="3600" baseline="-41666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84753" y="2853054"/>
            <a:ext cx="1343660" cy="368300"/>
          </a:xfrm>
          <a:custGeom>
            <a:avLst/>
            <a:gdLst/>
            <a:ahLst/>
            <a:cxnLst/>
            <a:rect l="l" t="t" r="r" b="b"/>
            <a:pathLst>
              <a:path w="1343660" h="368300">
                <a:moveTo>
                  <a:pt x="1246886" y="0"/>
                </a:moveTo>
                <a:lnTo>
                  <a:pt x="1243202" y="12192"/>
                </a:lnTo>
                <a:lnTo>
                  <a:pt x="1260111" y="20955"/>
                </a:lnTo>
                <a:lnTo>
                  <a:pt x="1274841" y="33718"/>
                </a:lnTo>
                <a:lnTo>
                  <a:pt x="1297813" y="71247"/>
                </a:lnTo>
                <a:lnTo>
                  <a:pt x="1311703" y="122285"/>
                </a:lnTo>
                <a:lnTo>
                  <a:pt x="1316355" y="184277"/>
                </a:lnTo>
                <a:lnTo>
                  <a:pt x="1315190" y="216540"/>
                </a:lnTo>
                <a:lnTo>
                  <a:pt x="1305907" y="272877"/>
                </a:lnTo>
                <a:lnTo>
                  <a:pt x="1287404" y="317690"/>
                </a:lnTo>
                <a:lnTo>
                  <a:pt x="1260111" y="347218"/>
                </a:lnTo>
                <a:lnTo>
                  <a:pt x="1243202" y="355981"/>
                </a:lnTo>
                <a:lnTo>
                  <a:pt x="1246886" y="368173"/>
                </a:lnTo>
                <a:lnTo>
                  <a:pt x="1288034" y="346265"/>
                </a:lnTo>
                <a:lnTo>
                  <a:pt x="1318514" y="304927"/>
                </a:lnTo>
                <a:lnTo>
                  <a:pt x="1337373" y="249189"/>
                </a:lnTo>
                <a:lnTo>
                  <a:pt x="1343660" y="184023"/>
                </a:lnTo>
                <a:lnTo>
                  <a:pt x="1342088" y="150328"/>
                </a:lnTo>
                <a:lnTo>
                  <a:pt x="1329515" y="89939"/>
                </a:lnTo>
                <a:lnTo>
                  <a:pt x="1304607" y="40147"/>
                </a:lnTo>
                <a:lnTo>
                  <a:pt x="1268793" y="8524"/>
                </a:lnTo>
                <a:lnTo>
                  <a:pt x="1246886" y="0"/>
                </a:lnTo>
                <a:close/>
              </a:path>
              <a:path w="1343660" h="368300">
                <a:moveTo>
                  <a:pt x="96774" y="0"/>
                </a:moveTo>
                <a:lnTo>
                  <a:pt x="55625" y="21907"/>
                </a:lnTo>
                <a:lnTo>
                  <a:pt x="25146" y="63246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3"/>
                </a:lnTo>
                <a:lnTo>
                  <a:pt x="100457" y="355981"/>
                </a:lnTo>
                <a:lnTo>
                  <a:pt x="83548" y="347218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2" y="184277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5"/>
                </a:lnTo>
                <a:lnTo>
                  <a:pt x="100457" y="12192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60675" y="2435479"/>
            <a:ext cx="1936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50" dirty="0">
                <a:latin typeface="Cambria Math"/>
                <a:cs typeface="Cambria Math"/>
              </a:rPr>
              <a:t>𝑁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9710" y="3278505"/>
            <a:ext cx="4032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0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2051" y="2807589"/>
            <a:ext cx="3780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1720850" algn="l"/>
              </a:tabLst>
            </a:pPr>
            <a:r>
              <a:rPr sz="2400" dirty="0">
                <a:latin typeface="Cambria Math"/>
                <a:cs typeface="Cambria Math"/>
              </a:rPr>
              <a:t>if	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652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&lt;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	</a:t>
            </a:r>
            <a:r>
              <a:rPr sz="2400" spc="-5" dirty="0">
                <a:latin typeface="Cambria Math"/>
                <a:cs typeface="Cambria Math"/>
              </a:rPr>
              <a:t>then </a:t>
            </a:r>
            <a:r>
              <a:rPr sz="2400" spc="110" dirty="0">
                <a:latin typeface="Cambria Math"/>
                <a:cs typeface="Cambria Math"/>
              </a:rPr>
              <a:t>𝑦</a:t>
            </a:r>
            <a:r>
              <a:rPr sz="2625" spc="165" baseline="28571" dirty="0">
                <a:latin typeface="Cambria Math"/>
                <a:cs typeface="Cambria Math"/>
              </a:rPr>
              <a:t>𝑖</a:t>
            </a:r>
            <a:r>
              <a:rPr sz="2400" spc="110" dirty="0">
                <a:latin typeface="Cambria Math"/>
                <a:cs typeface="Cambria Math"/>
              </a:rPr>
              <a:t>𝑋</a:t>
            </a:r>
            <a:r>
              <a:rPr sz="2625" spc="165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else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7201" y="4081398"/>
            <a:ext cx="1345565" cy="368300"/>
          </a:xfrm>
          <a:custGeom>
            <a:avLst/>
            <a:gdLst/>
            <a:ahLst/>
            <a:cxnLst/>
            <a:rect l="l" t="t" r="r" b="b"/>
            <a:pathLst>
              <a:path w="1345564" h="368300">
                <a:moveTo>
                  <a:pt x="1248410" y="0"/>
                </a:moveTo>
                <a:lnTo>
                  <a:pt x="1244727" y="12192"/>
                </a:lnTo>
                <a:lnTo>
                  <a:pt x="1261635" y="20955"/>
                </a:lnTo>
                <a:lnTo>
                  <a:pt x="1276365" y="33718"/>
                </a:lnTo>
                <a:lnTo>
                  <a:pt x="1299337" y="71246"/>
                </a:lnTo>
                <a:lnTo>
                  <a:pt x="1313227" y="122285"/>
                </a:lnTo>
                <a:lnTo>
                  <a:pt x="1317878" y="184276"/>
                </a:lnTo>
                <a:lnTo>
                  <a:pt x="1316714" y="216540"/>
                </a:lnTo>
                <a:lnTo>
                  <a:pt x="1307431" y="272877"/>
                </a:lnTo>
                <a:lnTo>
                  <a:pt x="1288928" y="317690"/>
                </a:lnTo>
                <a:lnTo>
                  <a:pt x="1261635" y="347218"/>
                </a:lnTo>
                <a:lnTo>
                  <a:pt x="1244727" y="355981"/>
                </a:lnTo>
                <a:lnTo>
                  <a:pt x="1248410" y="368173"/>
                </a:lnTo>
                <a:lnTo>
                  <a:pt x="1289558" y="346265"/>
                </a:lnTo>
                <a:lnTo>
                  <a:pt x="1320038" y="304926"/>
                </a:lnTo>
                <a:lnTo>
                  <a:pt x="1338897" y="249189"/>
                </a:lnTo>
                <a:lnTo>
                  <a:pt x="1345184" y="184023"/>
                </a:lnTo>
                <a:lnTo>
                  <a:pt x="1343612" y="150328"/>
                </a:lnTo>
                <a:lnTo>
                  <a:pt x="1331039" y="89939"/>
                </a:lnTo>
                <a:lnTo>
                  <a:pt x="1306131" y="40147"/>
                </a:lnTo>
                <a:lnTo>
                  <a:pt x="1270317" y="8524"/>
                </a:lnTo>
                <a:lnTo>
                  <a:pt x="1248410" y="0"/>
                </a:lnTo>
                <a:close/>
              </a:path>
              <a:path w="1345564" h="368300">
                <a:moveTo>
                  <a:pt x="96774" y="0"/>
                </a:moveTo>
                <a:lnTo>
                  <a:pt x="55626" y="21907"/>
                </a:lnTo>
                <a:lnTo>
                  <a:pt x="25146" y="63245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3"/>
                </a:lnTo>
                <a:lnTo>
                  <a:pt x="100456" y="355981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5"/>
                </a:lnTo>
                <a:lnTo>
                  <a:pt x="100456" y="12192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5940" y="4005834"/>
            <a:ext cx="7840345" cy="15468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marR="5080" indent="-343535">
              <a:lnSpc>
                <a:spcPct val="102499"/>
              </a:lnSpc>
              <a:spcBef>
                <a:spcPts val="265"/>
              </a:spcBef>
              <a:tabLst>
                <a:tab pos="2071370" algn="l"/>
                <a:tab pos="340106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	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660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&lt;</a:t>
            </a:r>
            <a:r>
              <a:rPr sz="2400" spc="1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	</a:t>
            </a:r>
            <a:r>
              <a:rPr sz="2400" spc="-10" dirty="0">
                <a:latin typeface="Calibri"/>
                <a:cs typeface="Calibri"/>
              </a:rPr>
              <a:t>tests </a:t>
            </a:r>
            <a:r>
              <a:rPr sz="2400" spc="-5" dirty="0">
                <a:latin typeface="Calibri"/>
                <a:cs typeface="Calibri"/>
              </a:rPr>
              <a:t>whether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point 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nearer  </a:t>
            </a:r>
            <a:r>
              <a:rPr sz="2400" dirty="0">
                <a:latin typeface="Calibri"/>
                <a:cs typeface="Calibri"/>
              </a:rPr>
              <a:t>than the </a:t>
            </a:r>
            <a:r>
              <a:rPr sz="2400" spc="-5" dirty="0">
                <a:latin typeface="Calibri"/>
                <a:cs typeface="Calibri"/>
              </a:rPr>
              <a:t>margin, and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so adds </a:t>
            </a:r>
            <a:r>
              <a:rPr sz="2400" dirty="0">
                <a:latin typeface="Calibri"/>
                <a:cs typeface="Calibri"/>
              </a:rPr>
              <a:t>it with </a:t>
            </a:r>
            <a:r>
              <a:rPr sz="2400" spc="-5" dirty="0">
                <a:latin typeface="Calibri"/>
                <a:cs typeface="Calibri"/>
              </a:rPr>
              <a:t>sign 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spc="-10" dirty="0">
                <a:latin typeface="Calibri"/>
                <a:cs typeface="Calibri"/>
              </a:rPr>
              <a:t>“nudges”  </a:t>
            </a:r>
            <a:r>
              <a:rPr sz="2400" dirty="0">
                <a:latin typeface="Calibri"/>
                <a:cs typeface="Calibri"/>
              </a:rPr>
              <a:t>the model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push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5" dirty="0">
                <a:latin typeface="Calibri"/>
                <a:cs typeface="Calibri"/>
              </a:rPr>
              <a:t>further out </a:t>
            </a:r>
            <a:r>
              <a:rPr sz="2400" spc="-10" dirty="0">
                <a:latin typeface="Calibri"/>
                <a:cs typeface="Calibri"/>
              </a:rPr>
              <a:t>next </a:t>
            </a:r>
            <a:r>
              <a:rPr sz="2400" dirty="0">
                <a:latin typeface="Calibri"/>
                <a:cs typeface="Calibri"/>
              </a:rPr>
              <a:t>time. It </a:t>
            </a:r>
            <a:r>
              <a:rPr sz="2400" spc="-10" dirty="0">
                <a:latin typeface="Calibri"/>
                <a:cs typeface="Calibri"/>
              </a:rPr>
              <a:t>ignores </a:t>
            </a:r>
            <a:r>
              <a:rPr sz="2400" spc="-5" dirty="0">
                <a:latin typeface="Calibri"/>
                <a:cs typeface="Calibri"/>
              </a:rPr>
              <a:t>other  </a:t>
            </a:r>
            <a:r>
              <a:rPr sz="2400" spc="-10" dirty="0">
                <a:latin typeface="Calibri"/>
                <a:cs typeface="Calibri"/>
              </a:rPr>
              <a:t>points.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2743200" y="27432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9077" y="104597"/>
            <a:ext cx="4086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7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88822"/>
            <a:ext cx="7784465" cy="2187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Supervised: </a:t>
            </a:r>
            <a:r>
              <a:rPr sz="2800" spc="-65" dirty="0">
                <a:latin typeface="Calibri"/>
                <a:cs typeface="Calibri"/>
              </a:rPr>
              <a:t>We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15" dirty="0">
                <a:latin typeface="Calibri"/>
                <a:cs typeface="Calibri"/>
              </a:rPr>
              <a:t>given </a:t>
            </a:r>
            <a:r>
              <a:rPr sz="2800" spc="-10" dirty="0">
                <a:latin typeface="Calibri"/>
                <a:cs typeface="Calibri"/>
              </a:rPr>
              <a:t>input samples </a:t>
            </a:r>
            <a:r>
              <a:rPr sz="2800" spc="-5" dirty="0">
                <a:latin typeface="Calibri"/>
                <a:cs typeface="Calibri"/>
              </a:rPr>
              <a:t>(X) </a:t>
            </a:r>
            <a:r>
              <a:rPr sz="2800" spc="-10" dirty="0">
                <a:latin typeface="Calibri"/>
                <a:cs typeface="Calibri"/>
              </a:rPr>
              <a:t>and  output samples </a:t>
            </a:r>
            <a:r>
              <a:rPr sz="2800" spc="-5" dirty="0">
                <a:latin typeface="Calibri"/>
                <a:cs typeface="Calibri"/>
              </a:rPr>
              <a:t>(y) of a </a:t>
            </a:r>
            <a:r>
              <a:rPr sz="2800" spc="-10" dirty="0">
                <a:latin typeface="Calibri"/>
                <a:cs typeface="Calibri"/>
              </a:rPr>
              <a:t>function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y = f(X)</a:t>
            </a:r>
            <a:r>
              <a:rPr sz="2800" spc="-5" dirty="0">
                <a:latin typeface="Calibri"/>
                <a:cs typeface="Calibri"/>
              </a:rPr>
              <a:t>. </a:t>
            </a:r>
            <a:r>
              <a:rPr sz="2800" spc="-6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would  </a:t>
            </a:r>
            <a:r>
              <a:rPr sz="2800" spc="-30" dirty="0">
                <a:latin typeface="Calibri"/>
                <a:cs typeface="Calibri"/>
              </a:rPr>
              <a:t>like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“learn”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-20" dirty="0">
                <a:latin typeface="Calibri"/>
                <a:cs typeface="Calibri"/>
              </a:rPr>
              <a:t>evaluate </a:t>
            </a:r>
            <a:r>
              <a:rPr sz="2800" spc="-15" dirty="0">
                <a:latin typeface="Calibri"/>
                <a:cs typeface="Calibri"/>
              </a:rPr>
              <a:t>it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5" dirty="0">
                <a:latin typeface="Calibri"/>
                <a:cs typeface="Calibri"/>
              </a:rPr>
              <a:t>new </a:t>
            </a:r>
            <a:r>
              <a:rPr sz="2800" spc="-20" dirty="0">
                <a:latin typeface="Calibri"/>
                <a:cs typeface="Calibri"/>
              </a:rPr>
              <a:t>data.</a:t>
            </a:r>
            <a:r>
              <a:rPr sz="2800" spc="27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Types: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Classification: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15" dirty="0">
                <a:latin typeface="Calibri"/>
                <a:cs typeface="Calibri"/>
              </a:rPr>
              <a:t>discrete </a:t>
            </a:r>
            <a:r>
              <a:rPr sz="2400" spc="-5" dirty="0">
                <a:latin typeface="Calibri"/>
                <a:cs typeface="Calibri"/>
              </a:rPr>
              <a:t>(class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labels).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Regression: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10" dirty="0">
                <a:latin typeface="Calibri"/>
                <a:cs typeface="Calibri"/>
              </a:rPr>
              <a:t>continuous, </a:t>
            </a:r>
            <a:r>
              <a:rPr sz="2400" dirty="0">
                <a:latin typeface="Calibri"/>
                <a:cs typeface="Calibri"/>
              </a:rPr>
              <a:t>e.g. linear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305" y="263093"/>
            <a:ext cx="2724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SVM</a:t>
            </a:r>
            <a:r>
              <a:rPr sz="4000" spc="-55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61364"/>
            <a:ext cx="7832725" cy="178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This SGD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method (called </a:t>
            </a:r>
            <a:r>
              <a:rPr sz="2400" spc="-15" dirty="0">
                <a:latin typeface="Calibri"/>
                <a:cs typeface="Calibri"/>
              </a:rPr>
              <a:t>Pegasos) </a:t>
            </a:r>
            <a:r>
              <a:rPr sz="2400" dirty="0">
                <a:latin typeface="Calibri"/>
                <a:cs typeface="Calibri"/>
              </a:rPr>
              <a:t>is much </a:t>
            </a:r>
            <a:r>
              <a:rPr sz="2400" spc="-20" dirty="0">
                <a:latin typeface="Calibri"/>
                <a:cs typeface="Calibri"/>
              </a:rPr>
              <a:t>faster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previous </a:t>
            </a:r>
            <a:r>
              <a:rPr sz="2400" spc="-5" dirty="0">
                <a:latin typeface="Calibri"/>
                <a:cs typeface="Calibri"/>
              </a:rPr>
              <a:t>methods, and </a:t>
            </a:r>
            <a:r>
              <a:rPr sz="2400" spc="-10" dirty="0">
                <a:latin typeface="Calibri"/>
                <a:cs typeface="Calibri"/>
              </a:rPr>
              <a:t>competitive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Logistic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Its also </a:t>
            </a:r>
            <a:r>
              <a:rPr sz="2400" spc="-10" dirty="0">
                <a:latin typeface="Calibri"/>
                <a:cs typeface="Calibri"/>
              </a:rPr>
              <a:t>capable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dirty="0">
                <a:latin typeface="Calibri"/>
                <a:cs typeface="Calibri"/>
              </a:rPr>
              <a:t>in less than </a:t>
            </a:r>
            <a:r>
              <a:rPr sz="2400" spc="-5" dirty="0">
                <a:latin typeface="Calibri"/>
                <a:cs typeface="Calibri"/>
              </a:rPr>
              <a:t>one pass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latin typeface="Calibri"/>
                <a:cs typeface="Calibri"/>
              </a:rPr>
              <a:t>Gradient</a:t>
            </a:r>
            <a:r>
              <a:rPr sz="3200" b="1" spc="-10" dirty="0" smtClean="0">
                <a:latin typeface="Calibri"/>
                <a:cs typeface="Calibri"/>
              </a:rPr>
              <a:t>-</a:t>
            </a:r>
            <a:r>
              <a:rPr lang="en-US" sz="3200" b="1" spc="-10" dirty="0" smtClean="0">
                <a:latin typeface="Calibri"/>
                <a:cs typeface="Calibri"/>
              </a:rPr>
              <a:t>B</a:t>
            </a:r>
            <a:r>
              <a:rPr sz="3200" b="1" spc="-10" dirty="0" smtClean="0">
                <a:latin typeface="Calibri"/>
                <a:cs typeface="Calibri"/>
              </a:rPr>
              <a:t>ased</a:t>
            </a:r>
            <a:r>
              <a:rPr sz="3200" b="1" spc="5" dirty="0" smtClean="0">
                <a:latin typeface="Calibri"/>
                <a:cs typeface="Calibri"/>
              </a:rPr>
              <a:t> </a:t>
            </a:r>
            <a:r>
              <a:rPr lang="en-US" sz="3200" b="1" spc="-10" dirty="0">
                <a:latin typeface="Calibri"/>
                <a:cs typeface="Calibri"/>
              </a:rPr>
              <a:t>O</a:t>
            </a:r>
            <a:r>
              <a:rPr sz="3200" b="1" spc="-10" dirty="0" smtClean="0">
                <a:latin typeface="Calibri"/>
                <a:cs typeface="Calibri"/>
              </a:rPr>
              <a:t>ptimization</a:t>
            </a:r>
            <a:endParaRPr sz="32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6885" y="144602"/>
            <a:ext cx="4108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Newton’s</a:t>
            </a:r>
            <a:r>
              <a:rPr spc="-80" dirty="0"/>
              <a:t> </a:t>
            </a:r>
            <a:r>
              <a:rPr spc="-5" dirty="0"/>
              <a:t>Method</a:t>
            </a:r>
          </a:p>
        </p:txBody>
      </p:sp>
      <p:sp>
        <p:nvSpPr>
          <p:cNvPr id="3" name="object 3"/>
          <p:cNvSpPr/>
          <p:nvPr/>
        </p:nvSpPr>
        <p:spPr>
          <a:xfrm>
            <a:off x="4821301" y="2080767"/>
            <a:ext cx="553085" cy="282575"/>
          </a:xfrm>
          <a:custGeom>
            <a:avLst/>
            <a:gdLst/>
            <a:ahLst/>
            <a:cxnLst/>
            <a:rect l="l" t="t" r="r" b="b"/>
            <a:pathLst>
              <a:path w="553085" h="282575">
                <a:moveTo>
                  <a:pt x="462914" y="0"/>
                </a:moveTo>
                <a:lnTo>
                  <a:pt x="458850" y="11430"/>
                </a:lnTo>
                <a:lnTo>
                  <a:pt x="475232" y="18522"/>
                </a:lnTo>
                <a:lnTo>
                  <a:pt x="489315" y="28352"/>
                </a:lnTo>
                <a:lnTo>
                  <a:pt x="517854" y="73852"/>
                </a:lnTo>
                <a:lnTo>
                  <a:pt x="526149" y="115623"/>
                </a:lnTo>
                <a:lnTo>
                  <a:pt x="527176" y="139700"/>
                </a:lnTo>
                <a:lnTo>
                  <a:pt x="526131" y="164635"/>
                </a:lnTo>
                <a:lnTo>
                  <a:pt x="517800" y="207601"/>
                </a:lnTo>
                <a:lnTo>
                  <a:pt x="489330" y="253857"/>
                </a:lnTo>
                <a:lnTo>
                  <a:pt x="459359" y="270891"/>
                </a:lnTo>
                <a:lnTo>
                  <a:pt x="462914" y="282321"/>
                </a:lnTo>
                <a:lnTo>
                  <a:pt x="501411" y="264255"/>
                </a:lnTo>
                <a:lnTo>
                  <a:pt x="529716" y="233045"/>
                </a:lnTo>
                <a:lnTo>
                  <a:pt x="547147" y="191135"/>
                </a:lnTo>
                <a:lnTo>
                  <a:pt x="552958" y="141224"/>
                </a:lnTo>
                <a:lnTo>
                  <a:pt x="551505" y="115341"/>
                </a:lnTo>
                <a:lnTo>
                  <a:pt x="539884" y="69482"/>
                </a:lnTo>
                <a:lnTo>
                  <a:pt x="516761" y="32146"/>
                </a:lnTo>
                <a:lnTo>
                  <a:pt x="483371" y="7381"/>
                </a:lnTo>
                <a:lnTo>
                  <a:pt x="462914" y="0"/>
                </a:lnTo>
                <a:close/>
              </a:path>
              <a:path w="553085" h="282575">
                <a:moveTo>
                  <a:pt x="90043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29" y="263773"/>
                </a:lnTo>
                <a:lnTo>
                  <a:pt x="63627" y="253857"/>
                </a:lnTo>
                <a:lnTo>
                  <a:pt x="35157" y="207601"/>
                </a:lnTo>
                <a:lnTo>
                  <a:pt x="26826" y="164635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11901" y="2080767"/>
            <a:ext cx="551815" cy="282575"/>
          </a:xfrm>
          <a:custGeom>
            <a:avLst/>
            <a:gdLst/>
            <a:ahLst/>
            <a:cxnLst/>
            <a:rect l="l" t="t" r="r" b="b"/>
            <a:pathLst>
              <a:path w="551814" h="282575">
                <a:moveTo>
                  <a:pt x="461390" y="0"/>
                </a:moveTo>
                <a:lnTo>
                  <a:pt x="457326" y="11430"/>
                </a:lnTo>
                <a:lnTo>
                  <a:pt x="473708" y="18522"/>
                </a:lnTo>
                <a:lnTo>
                  <a:pt x="487791" y="28352"/>
                </a:lnTo>
                <a:lnTo>
                  <a:pt x="516330" y="73852"/>
                </a:lnTo>
                <a:lnTo>
                  <a:pt x="524625" y="115623"/>
                </a:lnTo>
                <a:lnTo>
                  <a:pt x="525652" y="139700"/>
                </a:lnTo>
                <a:lnTo>
                  <a:pt x="524607" y="164635"/>
                </a:lnTo>
                <a:lnTo>
                  <a:pt x="516276" y="207601"/>
                </a:lnTo>
                <a:lnTo>
                  <a:pt x="487806" y="253857"/>
                </a:lnTo>
                <a:lnTo>
                  <a:pt x="457835" y="270891"/>
                </a:lnTo>
                <a:lnTo>
                  <a:pt x="461390" y="282321"/>
                </a:lnTo>
                <a:lnTo>
                  <a:pt x="499887" y="264255"/>
                </a:lnTo>
                <a:lnTo>
                  <a:pt x="528193" y="233045"/>
                </a:lnTo>
                <a:lnTo>
                  <a:pt x="545623" y="191135"/>
                </a:lnTo>
                <a:lnTo>
                  <a:pt x="551434" y="141224"/>
                </a:lnTo>
                <a:lnTo>
                  <a:pt x="549981" y="115341"/>
                </a:lnTo>
                <a:lnTo>
                  <a:pt x="538360" y="69482"/>
                </a:lnTo>
                <a:lnTo>
                  <a:pt x="515237" y="32146"/>
                </a:lnTo>
                <a:lnTo>
                  <a:pt x="481847" y="7381"/>
                </a:lnTo>
                <a:lnTo>
                  <a:pt x="461390" y="0"/>
                </a:lnTo>
                <a:close/>
              </a:path>
              <a:path w="551814" h="282575">
                <a:moveTo>
                  <a:pt x="90043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1"/>
                </a:lnTo>
                <a:lnTo>
                  <a:pt x="26826" y="164635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1071753"/>
            <a:ext cx="6741795" cy="131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Newton’s method is the classical </a:t>
            </a:r>
            <a:r>
              <a:rPr sz="2400" spc="-5" dirty="0">
                <a:latin typeface="Calibri"/>
                <a:cs typeface="Calibri"/>
              </a:rPr>
              <a:t>approach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iterative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optimization. </a:t>
            </a:r>
            <a:r>
              <a:rPr sz="2400" dirty="0">
                <a:latin typeface="Calibri"/>
                <a:cs typeface="Calibri"/>
              </a:rPr>
              <a:t>In vector/matrix </a:t>
            </a:r>
            <a:r>
              <a:rPr sz="2400" spc="-5" dirty="0">
                <a:latin typeface="Calibri"/>
                <a:cs typeface="Calibri"/>
              </a:rPr>
              <a:t>form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is:</a:t>
            </a:r>
            <a:endParaRPr sz="2400">
              <a:latin typeface="Calibri"/>
              <a:cs typeface="Calibri"/>
            </a:endParaRPr>
          </a:p>
          <a:p>
            <a:pPr marL="2027555">
              <a:lnSpc>
                <a:spcPct val="100000"/>
              </a:lnSpc>
              <a:spcBef>
                <a:spcPts val="1475"/>
              </a:spcBef>
              <a:tabLst>
                <a:tab pos="2837180" algn="l"/>
                <a:tab pos="3618865" algn="l"/>
                <a:tab pos="4385310" algn="l"/>
                <a:tab pos="4932680" algn="l"/>
                <a:tab pos="5375910" algn="l"/>
              </a:tabLst>
            </a:pPr>
            <a:r>
              <a:rPr sz="2400" spc="50" dirty="0">
                <a:latin typeface="Cambria Math"/>
                <a:cs typeface="Cambria Math"/>
              </a:rPr>
              <a:t>𝑋</a:t>
            </a:r>
            <a:r>
              <a:rPr sz="2625" spc="75" baseline="28571" dirty="0">
                <a:latin typeface="Cambria Math"/>
                <a:cs typeface="Cambria Math"/>
              </a:rPr>
              <a:t>1</a:t>
            </a:r>
            <a:r>
              <a:rPr sz="2625" spc="54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</a:t>
            </a:r>
            <a:r>
              <a:rPr sz="2625" spc="33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-15" dirty="0">
                <a:latin typeface="Cambria Math"/>
                <a:cs typeface="Cambria Math"/>
              </a:rPr>
              <a:t>𝐻</a:t>
            </a:r>
            <a:r>
              <a:rPr sz="2625" spc="-22" baseline="-15873" dirty="0">
                <a:latin typeface="Cambria Math"/>
                <a:cs typeface="Cambria Math"/>
              </a:rPr>
              <a:t>𝑓</a:t>
            </a:r>
            <a:r>
              <a:rPr sz="2625" spc="-22" baseline="33333" dirty="0">
                <a:latin typeface="Cambria Math"/>
                <a:cs typeface="Cambria Math"/>
              </a:rPr>
              <a:t>−1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	</a:t>
            </a:r>
            <a:r>
              <a:rPr sz="2400" spc="-70" dirty="0">
                <a:latin typeface="Cambria Math"/>
                <a:cs typeface="Cambria Math"/>
              </a:rPr>
              <a:t>𝐺</a:t>
            </a:r>
            <a:r>
              <a:rPr sz="2625" spc="-104" baseline="-15873" dirty="0">
                <a:latin typeface="Cambria Math"/>
                <a:cs typeface="Cambria Math"/>
              </a:rPr>
              <a:t>𝑓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5077" y="2680207"/>
            <a:ext cx="3003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75" dirty="0">
                <a:latin typeface="Cambria Math"/>
                <a:cs typeface="Cambria Math"/>
              </a:rPr>
              <a:t>𝑑</a:t>
            </a:r>
            <a:r>
              <a:rPr sz="1750" spc="150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8755" y="3006725"/>
            <a:ext cx="379730" cy="0"/>
          </a:xfrm>
          <a:custGeom>
            <a:avLst/>
            <a:gdLst/>
            <a:ahLst/>
            <a:cxnLst/>
            <a:rect l="l" t="t" r="r" b="b"/>
            <a:pathLst>
              <a:path w="379730">
                <a:moveTo>
                  <a:pt x="0" y="0"/>
                </a:moveTo>
                <a:lnTo>
                  <a:pt x="37947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2775915"/>
            <a:ext cx="4481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02435" algn="l"/>
              </a:tabLst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-65" dirty="0">
                <a:latin typeface="Cambria Math"/>
                <a:cs typeface="Cambria Math"/>
              </a:rPr>
              <a:t>𝐺</a:t>
            </a:r>
            <a:r>
              <a:rPr sz="2625" spc="-97" baseline="-15873" dirty="0">
                <a:latin typeface="Cambria Math"/>
                <a:cs typeface="Cambria Math"/>
              </a:rPr>
              <a:t>𝑓 </a:t>
            </a:r>
            <a:r>
              <a:rPr sz="2625" spc="150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625" spc="150" baseline="-38095" dirty="0">
                <a:latin typeface="Cambria Math"/>
                <a:cs typeface="Cambria Math"/>
              </a:rPr>
              <a:t>𝑑𝑋</a:t>
            </a:r>
            <a:r>
              <a:rPr sz="2175" spc="150" baseline="-61302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libri"/>
                <a:cs typeface="Calibri"/>
              </a:rPr>
              <a:t>is the gradient</a:t>
            </a:r>
            <a:r>
              <a:rPr sz="2400" spc="-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1868" y="3843273"/>
            <a:ext cx="1593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5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3698240"/>
            <a:ext cx="675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</a:tabLst>
            </a:pPr>
            <a:r>
              <a:rPr sz="2400" dirty="0">
                <a:latin typeface="Cambria Math"/>
                <a:cs typeface="Cambria Math"/>
              </a:rPr>
              <a:t>𝐻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3746" y="3602228"/>
            <a:ext cx="4273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29" dirty="0">
                <a:latin typeface="Cambria Math"/>
                <a:cs typeface="Cambria Math"/>
              </a:rPr>
              <a:t>𝑑</a:t>
            </a:r>
            <a:r>
              <a:rPr sz="2175" spc="187" baseline="24904" dirty="0">
                <a:latin typeface="Cambria Math"/>
                <a:cs typeface="Cambria Math"/>
              </a:rPr>
              <a:t>2</a:t>
            </a:r>
            <a:r>
              <a:rPr sz="1750" spc="155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7817" y="3934714"/>
            <a:ext cx="7962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25" dirty="0">
                <a:latin typeface="Cambria Math"/>
                <a:cs typeface="Cambria Math"/>
              </a:rPr>
              <a:t>𝑑𝑋</a:t>
            </a:r>
            <a:r>
              <a:rPr sz="2175" spc="187" baseline="-13409" dirty="0">
                <a:latin typeface="Cambria Math"/>
                <a:cs typeface="Cambria Math"/>
              </a:rPr>
              <a:t>𝑖</a:t>
            </a:r>
            <a:r>
              <a:rPr sz="1750" spc="125" dirty="0">
                <a:latin typeface="Cambria Math"/>
                <a:cs typeface="Cambria Math"/>
              </a:rPr>
              <a:t>𝑑𝑋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endParaRPr sz="2175" baseline="-13409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50263" y="3928745"/>
            <a:ext cx="780415" cy="0"/>
          </a:xfrm>
          <a:custGeom>
            <a:avLst/>
            <a:gdLst/>
            <a:ahLst/>
            <a:cxnLst/>
            <a:rect l="l" t="t" r="r" b="b"/>
            <a:pathLst>
              <a:path w="780414">
                <a:moveTo>
                  <a:pt x="0" y="0"/>
                </a:moveTo>
                <a:lnTo>
                  <a:pt x="78028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85161" y="3698240"/>
            <a:ext cx="3063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(a </a:t>
            </a:r>
            <a:r>
              <a:rPr sz="2400" dirty="0">
                <a:latin typeface="Calibri"/>
                <a:cs typeface="Calibri"/>
              </a:rPr>
              <a:t>matrix) is the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Hessian.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4529073"/>
            <a:ext cx="8181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Newton’s method converges very </a:t>
            </a:r>
            <a:r>
              <a:rPr sz="2400" spc="-5" dirty="0">
                <a:latin typeface="Calibri"/>
                <a:cs typeface="Calibri"/>
              </a:rPr>
              <a:t>fast </a:t>
            </a:r>
            <a:r>
              <a:rPr sz="2400" dirty="0">
                <a:latin typeface="Calibri"/>
                <a:cs typeface="Calibri"/>
              </a:rPr>
              <a:t>when its </a:t>
            </a:r>
            <a:r>
              <a:rPr sz="2400" spc="-5" dirty="0">
                <a:latin typeface="Calibri"/>
                <a:cs typeface="Calibri"/>
              </a:rPr>
              <a:t>feasible.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  are </a:t>
            </a:r>
            <a:r>
              <a:rPr sz="2400" spc="-5" dirty="0">
                <a:latin typeface="Calibri"/>
                <a:cs typeface="Calibri"/>
              </a:rPr>
              <a:t>several challenges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it with large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datasets.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178" y="144602"/>
            <a:ext cx="7464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Challenges </a:t>
            </a:r>
            <a:r>
              <a:rPr spc="-35" dirty="0"/>
              <a:t>for </a:t>
            </a:r>
            <a:r>
              <a:rPr spc="-40" dirty="0"/>
              <a:t>Newton’s</a:t>
            </a:r>
            <a:r>
              <a:rPr spc="5" dirty="0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71753"/>
            <a:ext cx="8090534" cy="423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7145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Calibri"/>
                <a:cs typeface="Calibri"/>
              </a:rPr>
              <a:t>Both the </a:t>
            </a:r>
            <a:r>
              <a:rPr sz="2400" spc="-5" dirty="0">
                <a:latin typeface="Calibri"/>
                <a:cs typeface="Calibri"/>
              </a:rPr>
              <a:t>gradient and Hessian are normally </a:t>
            </a:r>
            <a:r>
              <a:rPr sz="2400" dirty="0">
                <a:latin typeface="Calibri"/>
                <a:cs typeface="Calibri"/>
              </a:rPr>
              <a:t>computed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 entire dataset</a:t>
            </a:r>
            <a:r>
              <a:rPr sz="2400" spc="-5" dirty="0">
                <a:latin typeface="Calibri"/>
                <a:cs typeface="Calibri"/>
              </a:rPr>
              <a:t>. This </a:t>
            </a:r>
            <a:r>
              <a:rPr sz="2400" dirty="0">
                <a:latin typeface="Calibri"/>
                <a:cs typeface="Calibri"/>
              </a:rPr>
              <a:t>means many </a:t>
            </a:r>
            <a:r>
              <a:rPr sz="2400" spc="-5" dirty="0">
                <a:latin typeface="Calibri"/>
                <a:cs typeface="Calibri"/>
              </a:rPr>
              <a:t>passes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to  complete a </a:t>
            </a:r>
            <a:r>
              <a:rPr sz="2400" spc="-5" dirty="0">
                <a:latin typeface="Calibri"/>
                <a:cs typeface="Calibri"/>
              </a:rPr>
              <a:t>series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Newton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steps.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29845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Calibri"/>
                <a:cs typeface="Calibri"/>
              </a:rPr>
              <a:t>The Hessian has size O(M</a:t>
            </a:r>
            <a:r>
              <a:rPr sz="2400" spc="-7" baseline="24305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dirty="0">
                <a:latin typeface="Calibri"/>
                <a:cs typeface="Calibri"/>
              </a:rPr>
              <a:t>if there </a:t>
            </a:r>
            <a:r>
              <a:rPr sz="2400" spc="-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features. This </a:t>
            </a:r>
            <a:r>
              <a:rPr sz="2400" dirty="0">
                <a:latin typeface="Calibri"/>
                <a:cs typeface="Calibri"/>
              </a:rPr>
              <a:t>is  </a:t>
            </a:r>
            <a:r>
              <a:rPr sz="2400" spc="-5" dirty="0">
                <a:latin typeface="Calibri"/>
                <a:cs typeface="Calibri"/>
              </a:rPr>
              <a:t>impractical for </a:t>
            </a:r>
            <a:r>
              <a:rPr sz="2400" dirty="0">
                <a:latin typeface="Calibri"/>
                <a:cs typeface="Calibri"/>
              </a:rPr>
              <a:t>large </a:t>
            </a:r>
            <a:r>
              <a:rPr sz="2400" spc="-5" dirty="0">
                <a:latin typeface="Calibri"/>
                <a:cs typeface="Calibri"/>
              </a:rPr>
              <a:t>feature spaces, </a:t>
            </a:r>
            <a:r>
              <a:rPr sz="2400" dirty="0">
                <a:latin typeface="Calibri"/>
                <a:cs typeface="Calibri"/>
              </a:rPr>
              <a:t>e.g. text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event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0" dirty="0">
                <a:latin typeface="Calibri"/>
                <a:cs typeface="Calibri"/>
              </a:rPr>
              <a:t>Solution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L-BFGS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5" dirty="0">
                <a:latin typeface="Calibri"/>
                <a:cs typeface="Calibri"/>
              </a:rPr>
              <a:t>stands </a:t>
            </a:r>
            <a:r>
              <a:rPr sz="2400" spc="-1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“Limited Memory  Broyden-Fletcher-Goldfarb-Shanno”. </a:t>
            </a:r>
            <a:r>
              <a:rPr sz="2400" dirty="0">
                <a:latin typeface="Calibri"/>
                <a:cs typeface="Calibri"/>
              </a:rPr>
              <a:t>It’s a </a:t>
            </a:r>
            <a:r>
              <a:rPr sz="2400" spc="-5" dirty="0">
                <a:latin typeface="Calibri"/>
                <a:cs typeface="Calibri"/>
              </a:rPr>
              <a:t>Newton-like algorithm 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use an </a:t>
            </a:r>
            <a:r>
              <a:rPr sz="2400" dirty="0">
                <a:latin typeface="Calibri"/>
                <a:cs typeface="Calibri"/>
              </a:rPr>
              <a:t>approximation to the Hessian with </a:t>
            </a: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few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rows.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L-BFGS still requires full passes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however.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4960" y="305765"/>
            <a:ext cx="44373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Stochastic</a:t>
            </a:r>
            <a:r>
              <a:rPr spc="-55" dirty="0"/>
              <a:t> </a:t>
            </a:r>
            <a:r>
              <a:rPr spc="-15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813117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very important </a:t>
            </a:r>
            <a:r>
              <a:rPr sz="2400" spc="-5" dirty="0">
                <a:latin typeface="Calibri"/>
                <a:cs typeface="Calibri"/>
              </a:rPr>
              <a:t>set of </a:t>
            </a:r>
            <a:r>
              <a:rPr sz="2400" dirty="0">
                <a:latin typeface="Calibri"/>
                <a:cs typeface="Calibri"/>
              </a:rPr>
              <a:t>iterative </a:t>
            </a:r>
            <a:r>
              <a:rPr sz="2400" spc="-5" dirty="0">
                <a:latin typeface="Calibri"/>
                <a:cs typeface="Calibri"/>
              </a:rPr>
              <a:t>algorithms use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stochastic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gradient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updates.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39370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They use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small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subset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or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mini-batch 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data, and use </a:t>
            </a:r>
            <a:r>
              <a:rPr sz="2400" dirty="0">
                <a:latin typeface="Calibri"/>
                <a:cs typeface="Calibri"/>
              </a:rPr>
              <a:t>it to  compute a </a:t>
            </a: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which is added to 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3061335">
              <a:lnSpc>
                <a:spcPct val="100000"/>
              </a:lnSpc>
              <a:spcBef>
                <a:spcPts val="1215"/>
              </a:spcBef>
              <a:tabLst>
                <a:tab pos="4365625" algn="l"/>
              </a:tabLst>
            </a:pPr>
            <a:r>
              <a:rPr sz="2400" spc="110" dirty="0">
                <a:latin typeface="Cambria Math"/>
                <a:cs typeface="Cambria Math"/>
              </a:rPr>
              <a:t>𝛽</a:t>
            </a:r>
            <a:r>
              <a:rPr sz="2625" spc="165" baseline="28571" dirty="0">
                <a:latin typeface="Cambria Math"/>
                <a:cs typeface="Cambria Math"/>
              </a:rPr>
              <a:t>′ 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-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𝛼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𝛻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dirty="0">
                <a:latin typeface="Cambria Math"/>
                <a:cs typeface="Cambria Math"/>
              </a:rPr>
              <a:t>𝛼 </a:t>
            </a:r>
            <a:r>
              <a:rPr sz="2400" dirty="0">
                <a:latin typeface="Calibri"/>
                <a:cs typeface="Calibri"/>
              </a:rPr>
              <a:t>is called the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learning</a:t>
            </a:r>
            <a:r>
              <a:rPr sz="2400" b="1" spc="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rate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5280"/>
              </a:lnSpc>
              <a:spcBef>
                <a:spcPts val="565"/>
              </a:spcBef>
            </a:pPr>
            <a:r>
              <a:rPr sz="2400" spc="-5" dirty="0">
                <a:latin typeface="Calibri"/>
                <a:cs typeface="Calibri"/>
              </a:rPr>
              <a:t>These updates happen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many times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one pass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dataset.  </a:t>
            </a:r>
            <a:r>
              <a:rPr sz="2400" dirty="0">
                <a:latin typeface="Calibri"/>
                <a:cs typeface="Calibri"/>
              </a:rPr>
              <a:t>Its </a:t>
            </a:r>
            <a:r>
              <a:rPr sz="2400" spc="-5" dirty="0">
                <a:latin typeface="Calibri"/>
                <a:cs typeface="Calibri"/>
              </a:rPr>
              <a:t>possible </a:t>
            </a:r>
            <a:r>
              <a:rPr sz="2400" dirty="0">
                <a:latin typeface="Calibri"/>
                <a:cs typeface="Calibri"/>
              </a:rPr>
              <a:t>to compute </a:t>
            </a:r>
            <a:r>
              <a:rPr sz="2400" spc="-5" dirty="0">
                <a:latin typeface="Calibri"/>
                <a:cs typeface="Calibri"/>
              </a:rPr>
              <a:t>high-quality </a:t>
            </a:r>
            <a:r>
              <a:rPr sz="2400" dirty="0">
                <a:latin typeface="Calibri"/>
                <a:cs typeface="Calibri"/>
              </a:rPr>
              <a:t>models with very </a:t>
            </a:r>
            <a:r>
              <a:rPr sz="2400" spc="-5" dirty="0">
                <a:latin typeface="Calibri"/>
                <a:cs typeface="Calibri"/>
              </a:rPr>
              <a:t>few</a:t>
            </a:r>
            <a:r>
              <a:rPr sz="2400" spc="-1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passes,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305"/>
              </a:lnSpc>
            </a:pPr>
            <a:r>
              <a:rPr sz="2400" spc="-5" dirty="0">
                <a:latin typeface="Calibri"/>
                <a:cs typeface="Calibri"/>
              </a:rPr>
              <a:t>sometime </a:t>
            </a:r>
            <a:r>
              <a:rPr sz="2400" dirty="0">
                <a:latin typeface="Calibri"/>
                <a:cs typeface="Calibri"/>
              </a:rPr>
              <a:t>with less than </a:t>
            </a:r>
            <a:r>
              <a:rPr sz="2400" spc="-5" dirty="0">
                <a:latin typeface="Calibri"/>
                <a:cs typeface="Calibri"/>
              </a:rPr>
              <a:t>one pass over </a:t>
            </a:r>
            <a:r>
              <a:rPr sz="2400" dirty="0">
                <a:latin typeface="Calibri"/>
                <a:cs typeface="Calibri"/>
              </a:rPr>
              <a:t>a large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dataset.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110" y="305765"/>
            <a:ext cx="7780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Challenges </a:t>
            </a:r>
            <a:r>
              <a:rPr spc="-35" dirty="0"/>
              <a:t>for </a:t>
            </a:r>
            <a:r>
              <a:rPr spc="-10" dirty="0"/>
              <a:t>Stochastic </a:t>
            </a:r>
            <a:r>
              <a:rPr spc="-20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8001000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Stochastic gradient has some serious </a:t>
            </a:r>
            <a:r>
              <a:rPr sz="2400" dirty="0">
                <a:latin typeface="Calibri"/>
                <a:cs typeface="Calibri"/>
              </a:rPr>
              <a:t>limitations </a:t>
            </a:r>
            <a:r>
              <a:rPr sz="2400" spc="-5" dirty="0">
                <a:latin typeface="Calibri"/>
                <a:cs typeface="Calibri"/>
              </a:rPr>
              <a:t>however,  </a:t>
            </a:r>
            <a:r>
              <a:rPr sz="2400" dirty="0">
                <a:latin typeface="Calibri"/>
                <a:cs typeface="Calibri"/>
              </a:rPr>
              <a:t>especially if the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gradients vary widely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magnitude</a:t>
            </a:r>
            <a:r>
              <a:rPr sz="2400" spc="-5" dirty="0">
                <a:latin typeface="Calibri"/>
                <a:cs typeface="Calibri"/>
              </a:rPr>
              <a:t>. Some  </a:t>
            </a:r>
            <a:r>
              <a:rPr sz="2400" dirty="0">
                <a:latin typeface="Calibri"/>
                <a:cs typeface="Calibri"/>
              </a:rPr>
              <a:t>coefficients </a:t>
            </a:r>
            <a:r>
              <a:rPr sz="2400" spc="-5" dirty="0">
                <a:latin typeface="Calibri"/>
                <a:cs typeface="Calibri"/>
              </a:rPr>
              <a:t>change </a:t>
            </a:r>
            <a:r>
              <a:rPr sz="2400" dirty="0">
                <a:latin typeface="Calibri"/>
                <a:cs typeface="Calibri"/>
              </a:rPr>
              <a:t>very </a:t>
            </a:r>
            <a:r>
              <a:rPr sz="2400" spc="-5" dirty="0">
                <a:latin typeface="Calibri"/>
                <a:cs typeface="Calibri"/>
              </a:rPr>
              <a:t>fast, others very slowly. (The Hessian  </a:t>
            </a:r>
            <a:r>
              <a:rPr sz="2400" dirty="0">
                <a:latin typeface="Calibri"/>
                <a:cs typeface="Calibri"/>
              </a:rPr>
              <a:t>corrects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this in Newton’s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method).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13335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This happens for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text, user activity and social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media data </a:t>
            </a:r>
            <a:r>
              <a:rPr sz="2400" spc="-5" dirty="0">
                <a:latin typeface="Calibri"/>
                <a:cs typeface="Calibri"/>
              </a:rPr>
              <a:t>(and  other power-law data), because gradient </a:t>
            </a:r>
            <a:r>
              <a:rPr sz="2400" dirty="0">
                <a:latin typeface="Calibri"/>
                <a:cs typeface="Calibri"/>
              </a:rPr>
              <a:t>magnitudes </a:t>
            </a:r>
            <a:r>
              <a:rPr sz="2400" spc="-5" dirty="0">
                <a:latin typeface="Calibri"/>
                <a:cs typeface="Calibri"/>
              </a:rPr>
              <a:t>scale 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feature frequency, i.e. over several orders of</a:t>
            </a:r>
            <a:r>
              <a:rPr sz="2400" dirty="0">
                <a:latin typeface="Calibri"/>
                <a:cs typeface="Calibri"/>
              </a:rPr>
              <a:t> magnitude.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862965" indent="-3429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Its </a:t>
            </a:r>
            <a:r>
              <a:rPr sz="2400" spc="-5" dirty="0">
                <a:latin typeface="Calibri"/>
                <a:cs typeface="Calibri"/>
              </a:rPr>
              <a:t>not possible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set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dirty="0">
                <a:latin typeface="Calibri"/>
                <a:cs typeface="Calibri"/>
              </a:rPr>
              <a:t>learning rate that trains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5" dirty="0">
                <a:latin typeface="Calibri"/>
                <a:cs typeface="Calibri"/>
              </a:rPr>
              <a:t>frequent and infrequent features 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966" y="305765"/>
            <a:ext cx="70396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ADAGRAD </a:t>
            </a:r>
            <a:r>
              <a:rPr dirty="0"/>
              <a:t>– </a:t>
            </a:r>
            <a:r>
              <a:rPr spc="-20" dirty="0"/>
              <a:t>Adaptive-rate</a:t>
            </a:r>
            <a:r>
              <a:rPr spc="-10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7259320" cy="118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ADAGRAD is a </a:t>
            </a:r>
            <a:r>
              <a:rPr sz="2400" spc="-5" dirty="0">
                <a:latin typeface="Calibri"/>
                <a:cs typeface="Calibri"/>
              </a:rPr>
              <a:t>particularly simple and fast approach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2400" spc="-5" dirty="0">
                <a:latin typeface="Calibri"/>
                <a:cs typeface="Calibri"/>
              </a:rPr>
              <a:t>problem. The </a:t>
            </a:r>
            <a:r>
              <a:rPr sz="2400" dirty="0">
                <a:latin typeface="Calibri"/>
                <a:cs typeface="Calibri"/>
              </a:rPr>
              <a:t>gradient </a:t>
            </a:r>
            <a:r>
              <a:rPr sz="2400" spc="-5" dirty="0">
                <a:latin typeface="Cambria Math"/>
                <a:cs typeface="Cambria Math"/>
              </a:rPr>
              <a:t>𝑔</a:t>
            </a:r>
            <a:r>
              <a:rPr sz="2625" spc="-7" baseline="-15873" dirty="0">
                <a:latin typeface="Cambria Math"/>
                <a:cs typeface="Cambria Math"/>
              </a:rPr>
              <a:t>𝑡 </a:t>
            </a:r>
            <a:r>
              <a:rPr sz="2400" spc="-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7" baseline="24305" dirty="0">
                <a:latin typeface="Calibri"/>
                <a:cs typeface="Calibri"/>
              </a:rPr>
              <a:t>th </a:t>
            </a:r>
            <a:r>
              <a:rPr sz="2400" spc="-5" dirty="0">
                <a:latin typeface="Calibri"/>
                <a:cs typeface="Calibri"/>
              </a:rPr>
              <a:t>step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scaled</a:t>
            </a:r>
            <a:r>
              <a:rPr sz="2400" spc="-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602615" algn="ctr">
              <a:lnSpc>
                <a:spcPct val="100000"/>
              </a:lnSpc>
              <a:spcBef>
                <a:spcPts val="445"/>
              </a:spcBef>
            </a:pPr>
            <a:r>
              <a:rPr sz="2400" spc="-5" dirty="0">
                <a:latin typeface="Cambria Math"/>
                <a:cs typeface="Cambria Math"/>
              </a:rPr>
              <a:t>𝑔</a:t>
            </a:r>
            <a:r>
              <a:rPr sz="2625" spc="-7" baseline="-15873" dirty="0">
                <a:latin typeface="Cambria Math"/>
                <a:cs typeface="Cambria Math"/>
              </a:rPr>
              <a:t>𝑡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1678" y="2628264"/>
            <a:ext cx="1392555" cy="680085"/>
          </a:xfrm>
          <a:custGeom>
            <a:avLst/>
            <a:gdLst/>
            <a:ahLst/>
            <a:cxnLst/>
            <a:rect l="l" t="t" r="r" b="b"/>
            <a:pathLst>
              <a:path w="1392554" h="680085">
                <a:moveTo>
                  <a:pt x="64375" y="511048"/>
                </a:moveTo>
                <a:lnTo>
                  <a:pt x="33020" y="511048"/>
                </a:lnTo>
                <a:lnTo>
                  <a:pt x="124841" y="679831"/>
                </a:lnTo>
                <a:lnTo>
                  <a:pt x="138684" y="679831"/>
                </a:lnTo>
                <a:lnTo>
                  <a:pt x="144105" y="625856"/>
                </a:lnTo>
                <a:lnTo>
                  <a:pt x="126365" y="625856"/>
                </a:lnTo>
                <a:lnTo>
                  <a:pt x="64375" y="511048"/>
                </a:lnTo>
                <a:close/>
              </a:path>
              <a:path w="1392554" h="680085">
                <a:moveTo>
                  <a:pt x="234696" y="0"/>
                </a:moveTo>
                <a:lnTo>
                  <a:pt x="188213" y="0"/>
                </a:lnTo>
                <a:lnTo>
                  <a:pt x="126365" y="625856"/>
                </a:lnTo>
                <a:lnTo>
                  <a:pt x="144105" y="625856"/>
                </a:lnTo>
                <a:lnTo>
                  <a:pt x="204978" y="19812"/>
                </a:lnTo>
                <a:lnTo>
                  <a:pt x="1392301" y="19812"/>
                </a:lnTo>
                <a:lnTo>
                  <a:pt x="1392301" y="635"/>
                </a:lnTo>
                <a:lnTo>
                  <a:pt x="234696" y="635"/>
                </a:lnTo>
                <a:lnTo>
                  <a:pt x="234696" y="0"/>
                </a:lnTo>
                <a:close/>
              </a:path>
              <a:path w="1392554" h="680085">
                <a:moveTo>
                  <a:pt x="51688" y="487552"/>
                </a:moveTo>
                <a:lnTo>
                  <a:pt x="0" y="514731"/>
                </a:lnTo>
                <a:lnTo>
                  <a:pt x="5842" y="525399"/>
                </a:lnTo>
                <a:lnTo>
                  <a:pt x="33020" y="511048"/>
                </a:lnTo>
                <a:lnTo>
                  <a:pt x="64375" y="511048"/>
                </a:lnTo>
                <a:lnTo>
                  <a:pt x="51688" y="487552"/>
                </a:lnTo>
                <a:close/>
              </a:path>
              <a:path w="1392554" h="680085">
                <a:moveTo>
                  <a:pt x="1392301" y="19812"/>
                </a:moveTo>
                <a:lnTo>
                  <a:pt x="223393" y="19812"/>
                </a:lnTo>
                <a:lnTo>
                  <a:pt x="223393" y="20447"/>
                </a:lnTo>
                <a:lnTo>
                  <a:pt x="1392301" y="20447"/>
                </a:lnTo>
                <a:lnTo>
                  <a:pt x="1392301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92522" y="2662554"/>
            <a:ext cx="483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baseline="-16203" dirty="0">
                <a:latin typeface="Cambria Math"/>
                <a:cs typeface="Cambria Math"/>
              </a:rPr>
              <a:t>𝑔</a:t>
            </a:r>
            <a:r>
              <a:rPr sz="2625" spc="472" baseline="-38095" dirty="0">
                <a:latin typeface="Cambria Math"/>
                <a:cs typeface="Cambria Math"/>
              </a:rPr>
              <a:t>𝑘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9415" y="2720467"/>
            <a:ext cx="45783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0"/>
              </a:lnSpc>
              <a:spcBef>
                <a:spcPts val="100"/>
              </a:spcBef>
            </a:pPr>
            <a:r>
              <a:rPr sz="1750" spc="75" dirty="0">
                <a:latin typeface="Cambria Math"/>
                <a:cs typeface="Cambria Math"/>
              </a:rPr>
              <a:t>𝑡</a:t>
            </a:r>
            <a:endParaRPr sz="1750">
              <a:latin typeface="Cambria Math"/>
              <a:cs typeface="Cambria Math"/>
            </a:endParaRPr>
          </a:p>
          <a:p>
            <a:pPr marL="12700">
              <a:lnSpc>
                <a:spcPts val="1830"/>
              </a:lnSpc>
            </a:pPr>
            <a:r>
              <a:rPr sz="1750" spc="220" dirty="0">
                <a:latin typeface="Cambria Math"/>
                <a:cs typeface="Cambria Math"/>
              </a:rPr>
              <a:t>𝑘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6471" y="2559557"/>
            <a:ext cx="1397635" cy="0"/>
          </a:xfrm>
          <a:custGeom>
            <a:avLst/>
            <a:gdLst/>
            <a:ahLst/>
            <a:cxnLst/>
            <a:rect l="l" t="t" r="r" b="b"/>
            <a:pathLst>
              <a:path w="1397635">
                <a:moveTo>
                  <a:pt x="0" y="0"/>
                </a:moveTo>
                <a:lnTo>
                  <a:pt x="139750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3581780"/>
            <a:ext cx="7884159" cy="2463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60" dirty="0">
                <a:latin typeface="Cambria Math"/>
                <a:cs typeface="Cambria Math"/>
              </a:rPr>
              <a:t>𝑔</a:t>
            </a:r>
            <a:r>
              <a:rPr sz="2625" spc="89" baseline="-15873" dirty="0">
                <a:latin typeface="Cambria Math"/>
                <a:cs typeface="Cambria Math"/>
              </a:rPr>
              <a:t>𝑘</a:t>
            </a:r>
            <a:r>
              <a:rPr sz="2625" spc="89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spc="-5" dirty="0">
                <a:latin typeface="Calibri"/>
                <a:cs typeface="Calibri"/>
              </a:rPr>
              <a:t>k</a:t>
            </a:r>
            <a:r>
              <a:rPr sz="2400" spc="-7" baseline="24305" dirty="0">
                <a:latin typeface="Calibri"/>
                <a:cs typeface="Calibri"/>
              </a:rPr>
              <a:t>th </a:t>
            </a: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squared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element-wise.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2400" spc="-5" dirty="0">
                <a:latin typeface="Calibri"/>
                <a:cs typeface="Calibri"/>
              </a:rPr>
              <a:t>This corrects for feature scale factors, and 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ADAGRAD-scaled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components </a:t>
            </a:r>
            <a:r>
              <a:rPr sz="2400" spc="-5" dirty="0">
                <a:latin typeface="Calibri"/>
                <a:cs typeface="Calibri"/>
              </a:rPr>
              <a:t>have similar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magnitudes.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ADAGRAD </a:t>
            </a:r>
            <a:r>
              <a:rPr sz="2400" spc="-5" dirty="0">
                <a:latin typeface="Calibri"/>
                <a:cs typeface="Calibri"/>
              </a:rPr>
              <a:t>often improves SGD convergence on power-law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by orders of</a:t>
            </a:r>
            <a:r>
              <a:rPr sz="24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magnitude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2" y="305765"/>
            <a:ext cx="6360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SGD learning </a:t>
            </a:r>
            <a:r>
              <a:rPr spc="-45" dirty="0"/>
              <a:t>rate</a:t>
            </a:r>
            <a:r>
              <a:rPr spc="-40" dirty="0"/>
              <a:t> </a:t>
            </a:r>
            <a:r>
              <a:rPr spc="-5" dirty="0"/>
              <a:t>schedules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89608"/>
            <a:ext cx="4867910" cy="99568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400" dirty="0">
                <a:latin typeface="Calibri"/>
                <a:cs typeface="Calibri"/>
              </a:rPr>
              <a:t>With ADAGRAD </a:t>
            </a:r>
            <a:r>
              <a:rPr sz="2400" spc="-5" dirty="0">
                <a:latin typeface="Calibri"/>
                <a:cs typeface="Calibri"/>
              </a:rPr>
              <a:t>gradients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scaled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  <a:p>
            <a:pPr marR="835660" algn="r">
              <a:lnSpc>
                <a:spcPct val="100000"/>
              </a:lnSpc>
              <a:spcBef>
                <a:spcPts val="935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1678" y="2323464"/>
            <a:ext cx="1392555" cy="680085"/>
          </a:xfrm>
          <a:custGeom>
            <a:avLst/>
            <a:gdLst/>
            <a:ahLst/>
            <a:cxnLst/>
            <a:rect l="l" t="t" r="r" b="b"/>
            <a:pathLst>
              <a:path w="1392554" h="680085">
                <a:moveTo>
                  <a:pt x="64375" y="511048"/>
                </a:moveTo>
                <a:lnTo>
                  <a:pt x="33020" y="511048"/>
                </a:lnTo>
                <a:lnTo>
                  <a:pt x="124841" y="679831"/>
                </a:lnTo>
                <a:lnTo>
                  <a:pt x="138684" y="679831"/>
                </a:lnTo>
                <a:lnTo>
                  <a:pt x="144105" y="625856"/>
                </a:lnTo>
                <a:lnTo>
                  <a:pt x="126365" y="625856"/>
                </a:lnTo>
                <a:lnTo>
                  <a:pt x="64375" y="511048"/>
                </a:lnTo>
                <a:close/>
              </a:path>
              <a:path w="1392554" h="680085">
                <a:moveTo>
                  <a:pt x="234696" y="0"/>
                </a:moveTo>
                <a:lnTo>
                  <a:pt x="188213" y="0"/>
                </a:lnTo>
                <a:lnTo>
                  <a:pt x="126365" y="625856"/>
                </a:lnTo>
                <a:lnTo>
                  <a:pt x="144105" y="625856"/>
                </a:lnTo>
                <a:lnTo>
                  <a:pt x="204978" y="19812"/>
                </a:lnTo>
                <a:lnTo>
                  <a:pt x="1392301" y="19812"/>
                </a:lnTo>
                <a:lnTo>
                  <a:pt x="1392301" y="635"/>
                </a:lnTo>
                <a:lnTo>
                  <a:pt x="234696" y="635"/>
                </a:lnTo>
                <a:lnTo>
                  <a:pt x="234696" y="0"/>
                </a:lnTo>
                <a:close/>
              </a:path>
              <a:path w="1392554" h="680085">
                <a:moveTo>
                  <a:pt x="51688" y="487552"/>
                </a:moveTo>
                <a:lnTo>
                  <a:pt x="0" y="514731"/>
                </a:lnTo>
                <a:lnTo>
                  <a:pt x="5842" y="525399"/>
                </a:lnTo>
                <a:lnTo>
                  <a:pt x="33020" y="511048"/>
                </a:lnTo>
                <a:lnTo>
                  <a:pt x="64375" y="511048"/>
                </a:lnTo>
                <a:lnTo>
                  <a:pt x="51688" y="487552"/>
                </a:lnTo>
                <a:close/>
              </a:path>
              <a:path w="1392554" h="680085">
                <a:moveTo>
                  <a:pt x="1392301" y="19812"/>
                </a:moveTo>
                <a:lnTo>
                  <a:pt x="223393" y="19812"/>
                </a:lnTo>
                <a:lnTo>
                  <a:pt x="223393" y="20447"/>
                </a:lnTo>
                <a:lnTo>
                  <a:pt x="1392301" y="20447"/>
                </a:lnTo>
                <a:lnTo>
                  <a:pt x="1392301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92522" y="2357754"/>
            <a:ext cx="483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baseline="-16203" dirty="0">
                <a:latin typeface="Cambria Math"/>
                <a:cs typeface="Cambria Math"/>
              </a:rPr>
              <a:t>𝑔</a:t>
            </a:r>
            <a:r>
              <a:rPr sz="2625" spc="472" baseline="-38095" dirty="0">
                <a:latin typeface="Cambria Math"/>
                <a:cs typeface="Cambria Math"/>
              </a:rPr>
              <a:t>𝑘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9415" y="2415667"/>
            <a:ext cx="45783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0"/>
              </a:lnSpc>
              <a:spcBef>
                <a:spcPts val="100"/>
              </a:spcBef>
            </a:pPr>
            <a:r>
              <a:rPr sz="1750" spc="75" dirty="0">
                <a:latin typeface="Cambria Math"/>
                <a:cs typeface="Cambria Math"/>
              </a:rPr>
              <a:t>𝑡</a:t>
            </a:r>
            <a:endParaRPr sz="1750">
              <a:latin typeface="Cambria Math"/>
              <a:cs typeface="Cambria Math"/>
            </a:endParaRPr>
          </a:p>
          <a:p>
            <a:pPr marL="12700">
              <a:lnSpc>
                <a:spcPts val="1830"/>
              </a:lnSpc>
            </a:pPr>
            <a:r>
              <a:rPr sz="1750" spc="220" dirty="0">
                <a:latin typeface="Cambria Math"/>
                <a:cs typeface="Cambria Math"/>
              </a:rPr>
              <a:t>𝑘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6471" y="2254757"/>
            <a:ext cx="1397635" cy="0"/>
          </a:xfrm>
          <a:custGeom>
            <a:avLst/>
            <a:gdLst/>
            <a:ahLst/>
            <a:cxnLst/>
            <a:rect l="l" t="t" r="r" b="b"/>
            <a:pathLst>
              <a:path w="1397635">
                <a:moveTo>
                  <a:pt x="0" y="0"/>
                </a:moveTo>
                <a:lnTo>
                  <a:pt x="139750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3281553"/>
            <a:ext cx="8051165" cy="1120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 algn="just">
              <a:lnSpc>
                <a:spcPct val="99600"/>
              </a:lnSpc>
              <a:spcBef>
                <a:spcPts val="110"/>
              </a:spcBef>
            </a:pPr>
            <a:r>
              <a:rPr sz="2400" dirty="0">
                <a:latin typeface="Calibri"/>
                <a:cs typeface="Calibri"/>
              </a:rPr>
              <a:t>Which is </a:t>
            </a:r>
            <a:r>
              <a:rPr sz="2400" spc="-5" dirty="0">
                <a:latin typeface="Calibri"/>
                <a:cs typeface="Calibri"/>
              </a:rPr>
              <a:t>proportional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30" dirty="0">
                <a:latin typeface="Cambria Math"/>
                <a:cs typeface="Cambria Math"/>
              </a:rPr>
              <a:t>𝑡</a:t>
            </a:r>
            <a:r>
              <a:rPr sz="2625" spc="44" baseline="28571" dirty="0">
                <a:latin typeface="Cambria Math"/>
                <a:cs typeface="Cambria Math"/>
              </a:rPr>
              <a:t>−0.5 </a:t>
            </a:r>
            <a:r>
              <a:rPr sz="2400" spc="-5" dirty="0">
                <a:latin typeface="Calibri"/>
                <a:cs typeface="Calibri"/>
              </a:rPr>
              <a:t>assuming gradient </a:t>
            </a:r>
            <a:r>
              <a:rPr sz="2400" dirty="0">
                <a:latin typeface="Calibri"/>
                <a:cs typeface="Calibri"/>
              </a:rPr>
              <a:t>magnitudes are  roughly constant. </a:t>
            </a: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inverse power rate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quite </a:t>
            </a:r>
            <a:r>
              <a:rPr sz="2400" dirty="0">
                <a:latin typeface="Calibri"/>
                <a:cs typeface="Calibri"/>
              </a:rPr>
              <a:t>efficient </a:t>
            </a:r>
            <a:r>
              <a:rPr sz="2400" spc="-5" dirty="0">
                <a:latin typeface="Calibri"/>
                <a:cs typeface="Calibri"/>
              </a:rPr>
              <a:t>for  “easy” </a:t>
            </a:r>
            <a:r>
              <a:rPr sz="2400" dirty="0">
                <a:latin typeface="Calibri"/>
                <a:cs typeface="Calibri"/>
              </a:rPr>
              <a:t>learning </a:t>
            </a:r>
            <a:r>
              <a:rPr sz="2400" spc="-5" dirty="0">
                <a:latin typeface="Calibri"/>
                <a:cs typeface="Calibri"/>
              </a:rPr>
              <a:t>problems </a:t>
            </a:r>
            <a:r>
              <a:rPr sz="2400" dirty="0">
                <a:latin typeface="Calibri"/>
                <a:cs typeface="Calibri"/>
              </a:rPr>
              <a:t>like linear </a:t>
            </a:r>
            <a:r>
              <a:rPr sz="2400" spc="-5" dirty="0">
                <a:latin typeface="Calibri"/>
                <a:cs typeface="Calibri"/>
              </a:rPr>
              <a:t>or logistic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2" y="305765"/>
            <a:ext cx="6360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SGD learning </a:t>
            </a:r>
            <a:r>
              <a:rPr spc="-45" dirty="0"/>
              <a:t>rate</a:t>
            </a:r>
            <a:r>
              <a:rPr spc="-40" dirty="0"/>
              <a:t> </a:t>
            </a:r>
            <a:r>
              <a:rPr spc="-5" dirty="0"/>
              <a:t>schedules</a:t>
            </a:r>
          </a:p>
        </p:txBody>
      </p:sp>
      <p:sp>
        <p:nvSpPr>
          <p:cNvPr id="3" name="object 3"/>
          <p:cNvSpPr/>
          <p:nvPr/>
        </p:nvSpPr>
        <p:spPr>
          <a:xfrm>
            <a:off x="4629277" y="2436748"/>
            <a:ext cx="818515" cy="282575"/>
          </a:xfrm>
          <a:custGeom>
            <a:avLst/>
            <a:gdLst/>
            <a:ahLst/>
            <a:cxnLst/>
            <a:rect l="l" t="t" r="r" b="b"/>
            <a:pathLst>
              <a:path w="818514" h="282575">
                <a:moveTo>
                  <a:pt x="728090" y="0"/>
                </a:moveTo>
                <a:lnTo>
                  <a:pt x="724026" y="11429"/>
                </a:lnTo>
                <a:lnTo>
                  <a:pt x="740408" y="18504"/>
                </a:lnTo>
                <a:lnTo>
                  <a:pt x="754491" y="28305"/>
                </a:lnTo>
                <a:lnTo>
                  <a:pt x="783030" y="73852"/>
                </a:lnTo>
                <a:lnTo>
                  <a:pt x="791325" y="115623"/>
                </a:lnTo>
                <a:lnTo>
                  <a:pt x="792352" y="139700"/>
                </a:lnTo>
                <a:lnTo>
                  <a:pt x="791307" y="164580"/>
                </a:lnTo>
                <a:lnTo>
                  <a:pt x="782976" y="207529"/>
                </a:lnTo>
                <a:lnTo>
                  <a:pt x="754506" y="253777"/>
                </a:lnTo>
                <a:lnTo>
                  <a:pt x="724535" y="270763"/>
                </a:lnTo>
                <a:lnTo>
                  <a:pt x="728090" y="282321"/>
                </a:lnTo>
                <a:lnTo>
                  <a:pt x="766587" y="264191"/>
                </a:lnTo>
                <a:lnTo>
                  <a:pt x="794893" y="232917"/>
                </a:lnTo>
                <a:lnTo>
                  <a:pt x="812323" y="191071"/>
                </a:lnTo>
                <a:lnTo>
                  <a:pt x="818134" y="141224"/>
                </a:lnTo>
                <a:lnTo>
                  <a:pt x="816681" y="115339"/>
                </a:lnTo>
                <a:lnTo>
                  <a:pt x="805060" y="69429"/>
                </a:lnTo>
                <a:lnTo>
                  <a:pt x="781937" y="32093"/>
                </a:lnTo>
                <a:lnTo>
                  <a:pt x="748547" y="7379"/>
                </a:lnTo>
                <a:lnTo>
                  <a:pt x="728090" y="0"/>
                </a:lnTo>
                <a:close/>
              </a:path>
              <a:path w="818514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308861"/>
            <a:ext cx="7836534" cy="319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For harder (non-convex) learning problems, </a:t>
            </a:r>
            <a:r>
              <a:rPr sz="2400" dirty="0">
                <a:latin typeface="Calibri"/>
                <a:cs typeface="Calibri"/>
              </a:rPr>
              <a:t>its common 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use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learning rate </a:t>
            </a:r>
            <a:r>
              <a:rPr sz="2400" spc="-5" dirty="0">
                <a:latin typeface="Calibri"/>
                <a:cs typeface="Calibri"/>
              </a:rPr>
              <a:t>schedules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decay </a:t>
            </a:r>
            <a:r>
              <a:rPr sz="240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slowly, or not at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all.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marL="355600" marR="123825" indent="-342900" algn="just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Exponential schedule: </a:t>
            </a:r>
            <a:r>
              <a:rPr sz="2400" dirty="0">
                <a:latin typeface="Cambria Math"/>
                <a:cs typeface="Cambria Math"/>
              </a:rPr>
              <a:t>𝑙 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-15873" dirty="0">
                <a:latin typeface="Cambria Math"/>
                <a:cs typeface="Cambria Math"/>
              </a:rPr>
              <a:t>0</a:t>
            </a:r>
            <a:r>
              <a:rPr sz="2400" spc="25" dirty="0">
                <a:latin typeface="Cambria Math"/>
                <a:cs typeface="Cambria Math"/>
              </a:rPr>
              <a:t>exp </a:t>
            </a:r>
            <a:r>
              <a:rPr sz="2400" dirty="0">
                <a:latin typeface="Cambria Math"/>
                <a:cs typeface="Cambria Math"/>
              </a:rPr>
              <a:t>− </a:t>
            </a:r>
            <a:r>
              <a:rPr sz="2625" spc="112" baseline="23809" dirty="0">
                <a:latin typeface="Cambria Math"/>
                <a:cs typeface="Cambria Math"/>
              </a:rPr>
              <a:t>𝑡 </a:t>
            </a:r>
            <a:r>
              <a:rPr sz="2625" spc="120" baseline="-7936" dirty="0">
                <a:latin typeface="Cambria Math"/>
                <a:cs typeface="Cambria Math"/>
              </a:rPr>
              <a:t>𝜏 </a:t>
            </a:r>
            <a:r>
              <a:rPr sz="2400" spc="-5" dirty="0">
                <a:latin typeface="Calibri"/>
                <a:cs typeface="Calibri"/>
              </a:rPr>
              <a:t>starting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 learning rate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-15873" dirty="0">
                <a:latin typeface="Cambria Math"/>
                <a:cs typeface="Cambria Math"/>
              </a:rPr>
              <a:t>0</a:t>
            </a:r>
            <a:r>
              <a:rPr sz="2400" spc="4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the rate </a:t>
            </a:r>
            <a:r>
              <a:rPr sz="2400" spc="-5" dirty="0">
                <a:latin typeface="Calibri"/>
                <a:cs typeface="Calibri"/>
              </a:rPr>
              <a:t>decreases by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factor of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 interval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𝜏</a:t>
            </a:r>
            <a:r>
              <a:rPr sz="2400" spc="2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  <a:spcBef>
                <a:spcPts val="2400"/>
              </a:spcBef>
              <a:tabLst>
                <a:tab pos="306387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Constant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schedule:</a:t>
            </a:r>
            <a:r>
              <a:rPr sz="24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" dirty="0">
                <a:latin typeface="Cambria Math"/>
                <a:cs typeface="Cambria Math"/>
              </a:rPr>
              <a:t>𝑙</a:t>
            </a:r>
            <a:r>
              <a:rPr sz="2625" spc="15" baseline="-15873" dirty="0">
                <a:latin typeface="Cambria Math"/>
                <a:cs typeface="Cambria Math"/>
              </a:rPr>
              <a:t>0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good for very complex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</a:p>
          <a:p>
            <a:pPr marL="355600">
              <a:lnSpc>
                <a:spcPts val="2875"/>
              </a:lnSpc>
            </a:pPr>
            <a:r>
              <a:rPr sz="2400" spc="-5" dirty="0">
                <a:latin typeface="Calibri"/>
                <a:cs typeface="Calibri"/>
              </a:rPr>
              <a:t>problems, e.g. </a:t>
            </a:r>
            <a:r>
              <a:rPr sz="2400" dirty="0">
                <a:latin typeface="Calibri"/>
                <a:cs typeface="Calibri"/>
              </a:rPr>
              <a:t>multi-layer </a:t>
            </a:r>
            <a:r>
              <a:rPr sz="2400" spc="-5" dirty="0">
                <a:latin typeface="Calibri"/>
                <a:cs typeface="Calibri"/>
              </a:rPr>
              <a:t>neural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networks.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55746" y="4859782"/>
            <a:ext cx="1654810" cy="502920"/>
          </a:xfrm>
          <a:custGeom>
            <a:avLst/>
            <a:gdLst/>
            <a:ahLst/>
            <a:cxnLst/>
            <a:rect l="l" t="t" r="r" b="b"/>
            <a:pathLst>
              <a:path w="1654810" h="502920">
                <a:moveTo>
                  <a:pt x="1545970" y="0"/>
                </a:moveTo>
                <a:lnTo>
                  <a:pt x="1541144" y="11938"/>
                </a:lnTo>
                <a:lnTo>
                  <a:pt x="1559907" y="27158"/>
                </a:lnTo>
                <a:lnTo>
                  <a:pt x="1576562" y="46926"/>
                </a:lnTo>
                <a:lnTo>
                  <a:pt x="1603502" y="100203"/>
                </a:lnTo>
                <a:lnTo>
                  <a:pt x="1620472" y="169259"/>
                </a:lnTo>
                <a:lnTo>
                  <a:pt x="1624701" y="208716"/>
                </a:lnTo>
                <a:lnTo>
                  <a:pt x="1626107" y="251460"/>
                </a:lnTo>
                <a:lnTo>
                  <a:pt x="1624703" y="293582"/>
                </a:lnTo>
                <a:lnTo>
                  <a:pt x="1620488" y="332692"/>
                </a:lnTo>
                <a:lnTo>
                  <a:pt x="1603628" y="401828"/>
                </a:lnTo>
                <a:lnTo>
                  <a:pt x="1576768" y="455628"/>
                </a:lnTo>
                <a:lnTo>
                  <a:pt x="1541144" y="490855"/>
                </a:lnTo>
                <a:lnTo>
                  <a:pt x="1545970" y="502793"/>
                </a:lnTo>
                <a:lnTo>
                  <a:pt x="1590643" y="466947"/>
                </a:lnTo>
                <a:lnTo>
                  <a:pt x="1625218" y="409575"/>
                </a:lnTo>
                <a:lnTo>
                  <a:pt x="1647221" y="335915"/>
                </a:lnTo>
                <a:lnTo>
                  <a:pt x="1652722" y="294953"/>
                </a:lnTo>
                <a:lnTo>
                  <a:pt x="1654555" y="251206"/>
                </a:lnTo>
                <a:lnTo>
                  <a:pt x="1652722" y="207297"/>
                </a:lnTo>
                <a:lnTo>
                  <a:pt x="1647221" y="166258"/>
                </a:lnTo>
                <a:lnTo>
                  <a:pt x="1638053" y="128101"/>
                </a:lnTo>
                <a:lnTo>
                  <a:pt x="1609193" y="61739"/>
                </a:lnTo>
                <a:lnTo>
                  <a:pt x="1569569" y="15309"/>
                </a:lnTo>
                <a:lnTo>
                  <a:pt x="1545970" y="0"/>
                </a:lnTo>
                <a:close/>
              </a:path>
              <a:path w="1654810" h="502920">
                <a:moveTo>
                  <a:pt x="108457" y="0"/>
                </a:moveTo>
                <a:lnTo>
                  <a:pt x="63912" y="35893"/>
                </a:lnTo>
                <a:lnTo>
                  <a:pt x="29463" y="92837"/>
                </a:lnTo>
                <a:lnTo>
                  <a:pt x="7350" y="166258"/>
                </a:lnTo>
                <a:lnTo>
                  <a:pt x="1835" y="207297"/>
                </a:lnTo>
                <a:lnTo>
                  <a:pt x="0" y="251206"/>
                </a:lnTo>
                <a:lnTo>
                  <a:pt x="1835" y="294953"/>
                </a:lnTo>
                <a:lnTo>
                  <a:pt x="7350" y="335915"/>
                </a:lnTo>
                <a:lnTo>
                  <a:pt x="16555" y="374114"/>
                </a:lnTo>
                <a:lnTo>
                  <a:pt x="45414" y="440963"/>
                </a:lnTo>
                <a:lnTo>
                  <a:pt x="84935" y="487549"/>
                </a:lnTo>
                <a:lnTo>
                  <a:pt x="108457" y="502793"/>
                </a:lnTo>
                <a:lnTo>
                  <a:pt x="113411" y="490855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8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60"/>
                </a:lnTo>
                <a:lnTo>
                  <a:pt x="29874" y="208716"/>
                </a:lnTo>
                <a:lnTo>
                  <a:pt x="34147" y="169259"/>
                </a:lnTo>
                <a:lnTo>
                  <a:pt x="51180" y="100203"/>
                </a:lnTo>
                <a:lnTo>
                  <a:pt x="78057" y="46926"/>
                </a:lnTo>
                <a:lnTo>
                  <a:pt x="113411" y="11938"/>
                </a:lnTo>
                <a:lnTo>
                  <a:pt x="108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66871" y="4993385"/>
            <a:ext cx="1424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20833" dirty="0">
                <a:latin typeface="Cambria Math"/>
                <a:cs typeface="Cambria Math"/>
              </a:rPr>
              <a:t>1 − </a:t>
            </a:r>
            <a:r>
              <a:rPr sz="2625" spc="112" baseline="52380" dirty="0">
                <a:latin typeface="Cambria Math"/>
                <a:cs typeface="Cambria Math"/>
              </a:rPr>
              <a:t>𝑡</a:t>
            </a:r>
            <a:r>
              <a:rPr sz="2625" spc="765" baseline="52380" dirty="0">
                <a:latin typeface="Cambria Math"/>
                <a:cs typeface="Cambria Math"/>
              </a:rPr>
              <a:t> </a:t>
            </a:r>
            <a:r>
              <a:rPr sz="2625" spc="150" baseline="11111" dirty="0">
                <a:latin typeface="Cambria Math"/>
                <a:cs typeface="Cambria Math"/>
              </a:rPr>
              <a:t>𝑇</a:t>
            </a:r>
            <a:r>
              <a:rPr sz="1450" spc="100" dirty="0">
                <a:latin typeface="Cambria Math"/>
                <a:cs typeface="Cambria Math"/>
              </a:rPr>
              <a:t>𝑓𝑖𝑛𝑎𝑙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4882133"/>
            <a:ext cx="7492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4465" algn="l"/>
                <a:tab pos="476821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Linear schedule: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2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" dirty="0">
                <a:latin typeface="Cambria Math"/>
                <a:cs typeface="Cambria Math"/>
              </a:rPr>
              <a:t>𝑙</a:t>
            </a:r>
            <a:r>
              <a:rPr sz="2625" spc="15" baseline="-15873" dirty="0">
                <a:latin typeface="Cambria Math"/>
                <a:cs typeface="Cambria Math"/>
              </a:rPr>
              <a:t>0	</a:t>
            </a: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7" baseline="-20833" dirty="0">
                <a:latin typeface="Calibri"/>
                <a:cs typeface="Calibri"/>
              </a:rPr>
              <a:t>final </a:t>
            </a:r>
            <a:r>
              <a:rPr sz="2400" dirty="0">
                <a:latin typeface="Calibri"/>
                <a:cs typeface="Calibri"/>
              </a:rPr>
              <a:t>is the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39" y="5331663"/>
            <a:ext cx="72028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value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t. </a:t>
            </a:r>
            <a:r>
              <a:rPr sz="2400" spc="-5" dirty="0">
                <a:latin typeface="Calibri"/>
                <a:cs typeface="Calibri"/>
              </a:rPr>
              <a:t>Uses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fast </a:t>
            </a:r>
            <a:r>
              <a:rPr sz="2400" dirty="0">
                <a:latin typeface="Calibri"/>
                <a:cs typeface="Calibri"/>
              </a:rPr>
              <a:t>initial rate to </a:t>
            </a:r>
            <a:r>
              <a:rPr sz="2400" spc="-5" dirty="0">
                <a:latin typeface="Calibri"/>
                <a:cs typeface="Calibri"/>
              </a:rPr>
              <a:t>move </a:t>
            </a:r>
            <a:r>
              <a:rPr sz="2400" dirty="0">
                <a:latin typeface="Calibri"/>
                <a:cs typeface="Calibri"/>
              </a:rPr>
              <a:t>close to the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optimum, and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5" dirty="0">
                <a:latin typeface="Calibri"/>
                <a:cs typeface="Calibri"/>
              </a:rPr>
              <a:t>slows </a:t>
            </a:r>
            <a:r>
              <a:rPr sz="2400" dirty="0">
                <a:latin typeface="Calibri"/>
                <a:cs typeface="Calibri"/>
              </a:rPr>
              <a:t>to reduce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variance.</a:t>
            </a:r>
            <a:endParaRPr sz="2400">
              <a:latin typeface="Calibri"/>
              <a:cs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181600" y="2438400"/>
            <a:ext cx="762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343400" y="4953000"/>
            <a:ext cx="116776" cy="43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7114" y="461594"/>
            <a:ext cx="35134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5-minute</a:t>
            </a:r>
            <a:r>
              <a:rPr spc="-65" dirty="0"/>
              <a:t> </a:t>
            </a:r>
            <a:r>
              <a:rPr spc="-15" dirty="0"/>
              <a:t>break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560" y="305765"/>
            <a:ext cx="3978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325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1655371" y="2519139"/>
            <a:ext cx="5303077" cy="3434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84897" y="5538317"/>
            <a:ext cx="21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00302"/>
            <a:ext cx="7865109" cy="1442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We want to </a:t>
            </a:r>
            <a:r>
              <a:rPr sz="2800" spc="-10" dirty="0">
                <a:latin typeface="Calibri"/>
                <a:cs typeface="Calibri"/>
              </a:rPr>
              <a:t>find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“best” line (linear </a:t>
            </a:r>
            <a:r>
              <a:rPr sz="2800" spc="-5" dirty="0">
                <a:latin typeface="Calibri"/>
                <a:cs typeface="Calibri"/>
              </a:rPr>
              <a:t>function y=f(X))  to explain the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2030095">
              <a:lnSpc>
                <a:spcPct val="100000"/>
              </a:lnSpc>
              <a:spcBef>
                <a:spcPts val="107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738886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latin typeface="Calibri"/>
                <a:cs typeface="Calibri"/>
              </a:rPr>
              <a:t>Decision </a:t>
            </a:r>
            <a:r>
              <a:rPr sz="3200" b="1" spc="-50" dirty="0">
                <a:latin typeface="Calibri"/>
                <a:cs typeface="Calibri"/>
              </a:rPr>
              <a:t>Trees </a:t>
            </a:r>
            <a:r>
              <a:rPr sz="3200" b="1" spc="-5" dirty="0">
                <a:latin typeface="Calibri"/>
                <a:cs typeface="Calibri"/>
              </a:rPr>
              <a:t>and </a:t>
            </a:r>
            <a:r>
              <a:rPr sz="3200" b="1" dirty="0">
                <a:latin typeface="Calibri"/>
                <a:cs typeface="Calibri"/>
              </a:rPr>
              <a:t>Random</a:t>
            </a:r>
            <a:r>
              <a:rPr sz="3200" b="1" spc="40" dirty="0">
                <a:latin typeface="Calibri"/>
                <a:cs typeface="Calibri"/>
              </a:rPr>
              <a:t> </a:t>
            </a:r>
            <a:r>
              <a:rPr sz="3200" b="1" spc="-20" dirty="0" smtClean="0">
                <a:latin typeface="Calibri"/>
                <a:cs typeface="Calibri"/>
              </a:rPr>
              <a:t>Forests</a:t>
            </a:r>
            <a:endParaRPr lang="en-US" sz="3200" b="1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6557" y="2365602"/>
            <a:ext cx="6765842" cy="422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6673" y="90931"/>
            <a:ext cx="2930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</a:t>
            </a:r>
            <a:r>
              <a:rPr sz="4000" spc="-35" dirty="0"/>
              <a:t> </a:t>
            </a:r>
            <a:r>
              <a:rPr sz="4000" spc="-15" dirty="0"/>
              <a:t>trees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4114672" y="4238497"/>
            <a:ext cx="1677035" cy="591185"/>
          </a:xfrm>
          <a:custGeom>
            <a:avLst/>
            <a:gdLst/>
            <a:ahLst/>
            <a:cxnLst/>
            <a:rect l="l" t="t" r="r" b="b"/>
            <a:pathLst>
              <a:path w="1677035" h="591185">
                <a:moveTo>
                  <a:pt x="1594840" y="551131"/>
                </a:moveTo>
                <a:lnTo>
                  <a:pt x="1541906" y="562990"/>
                </a:lnTo>
                <a:lnTo>
                  <a:pt x="1537080" y="570610"/>
                </a:lnTo>
                <a:lnTo>
                  <a:pt x="1538731" y="578357"/>
                </a:lnTo>
                <a:lnTo>
                  <a:pt x="1540510" y="585977"/>
                </a:lnTo>
                <a:lnTo>
                  <a:pt x="1548129" y="590803"/>
                </a:lnTo>
                <a:lnTo>
                  <a:pt x="1555877" y="589152"/>
                </a:lnTo>
                <a:lnTo>
                  <a:pt x="1653869" y="567182"/>
                </a:lnTo>
                <a:lnTo>
                  <a:pt x="1645285" y="567182"/>
                </a:lnTo>
                <a:lnTo>
                  <a:pt x="1594840" y="551131"/>
                </a:lnTo>
                <a:close/>
              </a:path>
              <a:path w="1677035" h="591185">
                <a:moveTo>
                  <a:pt x="1622526" y="544955"/>
                </a:moveTo>
                <a:lnTo>
                  <a:pt x="1594840" y="551131"/>
                </a:lnTo>
                <a:lnTo>
                  <a:pt x="1645285" y="567182"/>
                </a:lnTo>
                <a:lnTo>
                  <a:pt x="1646570" y="563118"/>
                </a:lnTo>
                <a:lnTo>
                  <a:pt x="1638935" y="563118"/>
                </a:lnTo>
                <a:lnTo>
                  <a:pt x="1622526" y="544955"/>
                </a:lnTo>
                <a:close/>
              </a:path>
              <a:path w="1677035" h="591185">
                <a:moveTo>
                  <a:pt x="1579372" y="463931"/>
                </a:moveTo>
                <a:lnTo>
                  <a:pt x="1573402" y="469264"/>
                </a:lnTo>
                <a:lnTo>
                  <a:pt x="1567561" y="474599"/>
                </a:lnTo>
                <a:lnTo>
                  <a:pt x="1567179" y="483615"/>
                </a:lnTo>
                <a:lnTo>
                  <a:pt x="1572387" y="489457"/>
                </a:lnTo>
                <a:lnTo>
                  <a:pt x="1603421" y="523809"/>
                </a:lnTo>
                <a:lnTo>
                  <a:pt x="1653921" y="539876"/>
                </a:lnTo>
                <a:lnTo>
                  <a:pt x="1645285" y="567182"/>
                </a:lnTo>
                <a:lnTo>
                  <a:pt x="1653869" y="567182"/>
                </a:lnTo>
                <a:lnTo>
                  <a:pt x="1676527" y="562101"/>
                </a:lnTo>
                <a:lnTo>
                  <a:pt x="1593596" y="470281"/>
                </a:lnTo>
                <a:lnTo>
                  <a:pt x="1588389" y="464438"/>
                </a:lnTo>
                <a:lnTo>
                  <a:pt x="1579372" y="463931"/>
                </a:lnTo>
                <a:close/>
              </a:path>
              <a:path w="1677035" h="591185">
                <a:moveTo>
                  <a:pt x="1646427" y="539622"/>
                </a:moveTo>
                <a:lnTo>
                  <a:pt x="1622526" y="544955"/>
                </a:lnTo>
                <a:lnTo>
                  <a:pt x="1638935" y="563118"/>
                </a:lnTo>
                <a:lnTo>
                  <a:pt x="1646427" y="539622"/>
                </a:lnTo>
                <a:close/>
              </a:path>
              <a:path w="1677035" h="591185">
                <a:moveTo>
                  <a:pt x="1653122" y="539622"/>
                </a:moveTo>
                <a:lnTo>
                  <a:pt x="1646427" y="539622"/>
                </a:lnTo>
                <a:lnTo>
                  <a:pt x="1638935" y="563118"/>
                </a:lnTo>
                <a:lnTo>
                  <a:pt x="1646570" y="563118"/>
                </a:lnTo>
                <a:lnTo>
                  <a:pt x="1653921" y="539876"/>
                </a:lnTo>
                <a:lnTo>
                  <a:pt x="1653122" y="539622"/>
                </a:lnTo>
                <a:close/>
              </a:path>
              <a:path w="1677035" h="591185">
                <a:moveTo>
                  <a:pt x="81813" y="39672"/>
                </a:moveTo>
                <a:lnTo>
                  <a:pt x="54127" y="45848"/>
                </a:lnTo>
                <a:lnTo>
                  <a:pt x="73232" y="66994"/>
                </a:lnTo>
                <a:lnTo>
                  <a:pt x="1594840" y="551131"/>
                </a:lnTo>
                <a:lnTo>
                  <a:pt x="1622526" y="544955"/>
                </a:lnTo>
                <a:lnTo>
                  <a:pt x="1603421" y="523809"/>
                </a:lnTo>
                <a:lnTo>
                  <a:pt x="81813" y="39672"/>
                </a:lnTo>
                <a:close/>
              </a:path>
              <a:path w="1677035" h="591185">
                <a:moveTo>
                  <a:pt x="1603421" y="523809"/>
                </a:moveTo>
                <a:lnTo>
                  <a:pt x="1622526" y="544955"/>
                </a:lnTo>
                <a:lnTo>
                  <a:pt x="1646427" y="539622"/>
                </a:lnTo>
                <a:lnTo>
                  <a:pt x="1653122" y="539622"/>
                </a:lnTo>
                <a:lnTo>
                  <a:pt x="1603421" y="523809"/>
                </a:lnTo>
                <a:close/>
              </a:path>
              <a:path w="1677035" h="591185">
                <a:moveTo>
                  <a:pt x="128524" y="0"/>
                </a:moveTo>
                <a:lnTo>
                  <a:pt x="120776" y="1650"/>
                </a:lnTo>
                <a:lnTo>
                  <a:pt x="0" y="28701"/>
                </a:lnTo>
                <a:lnTo>
                  <a:pt x="83057" y="120522"/>
                </a:lnTo>
                <a:lnTo>
                  <a:pt x="88264" y="126364"/>
                </a:lnTo>
                <a:lnTo>
                  <a:pt x="97281" y="126872"/>
                </a:lnTo>
                <a:lnTo>
                  <a:pt x="103250" y="121538"/>
                </a:lnTo>
                <a:lnTo>
                  <a:pt x="109092" y="116204"/>
                </a:lnTo>
                <a:lnTo>
                  <a:pt x="109474" y="107187"/>
                </a:lnTo>
                <a:lnTo>
                  <a:pt x="104266" y="101345"/>
                </a:lnTo>
                <a:lnTo>
                  <a:pt x="73232" y="66994"/>
                </a:lnTo>
                <a:lnTo>
                  <a:pt x="22732" y="50926"/>
                </a:lnTo>
                <a:lnTo>
                  <a:pt x="31368" y="23621"/>
                </a:lnTo>
                <a:lnTo>
                  <a:pt x="137401" y="23621"/>
                </a:lnTo>
                <a:lnTo>
                  <a:pt x="139573" y="20193"/>
                </a:lnTo>
                <a:lnTo>
                  <a:pt x="137922" y="12445"/>
                </a:lnTo>
                <a:lnTo>
                  <a:pt x="136143" y="4825"/>
                </a:lnTo>
                <a:lnTo>
                  <a:pt x="128524" y="0"/>
                </a:lnTo>
                <a:close/>
              </a:path>
              <a:path w="1677035" h="591185">
                <a:moveTo>
                  <a:pt x="31368" y="23621"/>
                </a:moveTo>
                <a:lnTo>
                  <a:pt x="22732" y="50926"/>
                </a:lnTo>
                <a:lnTo>
                  <a:pt x="73232" y="66994"/>
                </a:lnTo>
                <a:lnTo>
                  <a:pt x="58945" y="51181"/>
                </a:lnTo>
                <a:lnTo>
                  <a:pt x="30225" y="51181"/>
                </a:lnTo>
                <a:lnTo>
                  <a:pt x="37718" y="27685"/>
                </a:lnTo>
                <a:lnTo>
                  <a:pt x="44141" y="27685"/>
                </a:lnTo>
                <a:lnTo>
                  <a:pt x="31368" y="23621"/>
                </a:lnTo>
                <a:close/>
              </a:path>
              <a:path w="1677035" h="591185">
                <a:moveTo>
                  <a:pt x="37718" y="27685"/>
                </a:moveTo>
                <a:lnTo>
                  <a:pt x="30225" y="51181"/>
                </a:lnTo>
                <a:lnTo>
                  <a:pt x="54127" y="45848"/>
                </a:lnTo>
                <a:lnTo>
                  <a:pt x="37718" y="27685"/>
                </a:lnTo>
                <a:close/>
              </a:path>
              <a:path w="1677035" h="591185">
                <a:moveTo>
                  <a:pt x="54127" y="45848"/>
                </a:moveTo>
                <a:lnTo>
                  <a:pt x="30225" y="51181"/>
                </a:lnTo>
                <a:lnTo>
                  <a:pt x="58945" y="51181"/>
                </a:lnTo>
                <a:lnTo>
                  <a:pt x="54127" y="45848"/>
                </a:lnTo>
                <a:close/>
              </a:path>
              <a:path w="1677035" h="591185">
                <a:moveTo>
                  <a:pt x="44141" y="27685"/>
                </a:moveTo>
                <a:lnTo>
                  <a:pt x="37718" y="27685"/>
                </a:lnTo>
                <a:lnTo>
                  <a:pt x="54127" y="45848"/>
                </a:lnTo>
                <a:lnTo>
                  <a:pt x="81813" y="39672"/>
                </a:lnTo>
                <a:lnTo>
                  <a:pt x="44141" y="27685"/>
                </a:lnTo>
                <a:close/>
              </a:path>
              <a:path w="1677035" h="591185">
                <a:moveTo>
                  <a:pt x="137401" y="23621"/>
                </a:moveTo>
                <a:lnTo>
                  <a:pt x="31368" y="23621"/>
                </a:lnTo>
                <a:lnTo>
                  <a:pt x="81813" y="39672"/>
                </a:lnTo>
                <a:lnTo>
                  <a:pt x="134747" y="27812"/>
                </a:lnTo>
                <a:lnTo>
                  <a:pt x="137401" y="23621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8200" y="3120898"/>
            <a:ext cx="1146810" cy="1223010"/>
          </a:xfrm>
          <a:custGeom>
            <a:avLst/>
            <a:gdLst/>
            <a:ahLst/>
            <a:cxnLst/>
            <a:rect l="l" t="t" r="r" b="b"/>
            <a:pathLst>
              <a:path w="1146810" h="1223010">
                <a:moveTo>
                  <a:pt x="24384" y="1140840"/>
                </a:moveTo>
                <a:lnTo>
                  <a:pt x="0" y="1222502"/>
                </a:lnTo>
                <a:lnTo>
                  <a:pt x="79883" y="1192910"/>
                </a:lnTo>
                <a:lnTo>
                  <a:pt x="65534" y="1179449"/>
                </a:lnTo>
                <a:lnTo>
                  <a:pt x="46862" y="1179449"/>
                </a:lnTo>
                <a:lnTo>
                  <a:pt x="40004" y="1172971"/>
                </a:lnTo>
                <a:lnTo>
                  <a:pt x="48720" y="1163674"/>
                </a:lnTo>
                <a:lnTo>
                  <a:pt x="24384" y="1140840"/>
                </a:lnTo>
                <a:close/>
              </a:path>
              <a:path w="1146810" h="1223010">
                <a:moveTo>
                  <a:pt x="48720" y="1163674"/>
                </a:moveTo>
                <a:lnTo>
                  <a:pt x="40004" y="1172971"/>
                </a:lnTo>
                <a:lnTo>
                  <a:pt x="46862" y="1179449"/>
                </a:lnTo>
                <a:lnTo>
                  <a:pt x="55600" y="1170128"/>
                </a:lnTo>
                <a:lnTo>
                  <a:pt x="48720" y="1163674"/>
                </a:lnTo>
                <a:close/>
              </a:path>
              <a:path w="1146810" h="1223010">
                <a:moveTo>
                  <a:pt x="55600" y="1170128"/>
                </a:moveTo>
                <a:lnTo>
                  <a:pt x="46862" y="1179449"/>
                </a:lnTo>
                <a:lnTo>
                  <a:pt x="65534" y="1179449"/>
                </a:lnTo>
                <a:lnTo>
                  <a:pt x="55600" y="1170128"/>
                </a:lnTo>
                <a:close/>
              </a:path>
              <a:path w="1146810" h="1223010">
                <a:moveTo>
                  <a:pt x="1139571" y="0"/>
                </a:moveTo>
                <a:lnTo>
                  <a:pt x="48720" y="1163674"/>
                </a:lnTo>
                <a:lnTo>
                  <a:pt x="55600" y="1170128"/>
                </a:lnTo>
                <a:lnTo>
                  <a:pt x="1146428" y="6603"/>
                </a:lnTo>
                <a:lnTo>
                  <a:pt x="1139571" y="0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820927"/>
            <a:ext cx="8201025" cy="240855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25" dirty="0">
                <a:latin typeface="Calibri"/>
                <a:cs typeface="Calibri"/>
              </a:rPr>
              <a:t>Walk </a:t>
            </a:r>
            <a:r>
              <a:rPr sz="2400" spc="-15" dirty="0">
                <a:latin typeface="Calibri"/>
                <a:cs typeface="Calibri"/>
              </a:rPr>
              <a:t>from root 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class-labeled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leaf.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3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</a:t>
            </a:r>
            <a:r>
              <a:rPr sz="2400" spc="-10" dirty="0">
                <a:latin typeface="Calibri"/>
                <a:cs typeface="Calibri"/>
              </a:rPr>
              <a:t>branch </a:t>
            </a:r>
            <a:r>
              <a:rPr sz="2400" spc="-5" dirty="0">
                <a:latin typeface="Calibri"/>
                <a:cs typeface="Calibri"/>
              </a:rPr>
              <a:t>based 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some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latin typeface="Calibri"/>
                <a:cs typeface="Calibri"/>
              </a:rPr>
              <a:t>Ex: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spc="-20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wait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table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restaurant?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5407660" marR="5080">
              <a:lnSpc>
                <a:spcPct val="100000"/>
              </a:lnSpc>
            </a:pP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Note </a:t>
            </a:r>
            <a:r>
              <a:rPr sz="1800" spc="-10" dirty="0">
                <a:solidFill>
                  <a:srgbClr val="CC0099"/>
                </a:solidFill>
                <a:latin typeface="Arial"/>
                <a:cs typeface="Arial"/>
              </a:rPr>
              <a:t>you </a:t>
            </a: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can use the same  attribute more than</a:t>
            </a:r>
            <a:r>
              <a:rPr sz="1800" spc="-10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once.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764" y="333883"/>
            <a:ext cx="4525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 </a:t>
            </a:r>
            <a:r>
              <a:rPr sz="4000" spc="-15" dirty="0"/>
              <a:t>tree</a:t>
            </a:r>
            <a:r>
              <a:rPr sz="4000" spc="-20" dirty="0"/>
              <a:t> </a:t>
            </a:r>
            <a:r>
              <a:rPr sz="4000" spc="-5" dirty="0"/>
              <a:t>learning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33831" y="1461261"/>
            <a:ext cx="7906384" cy="287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640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there are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15" dirty="0">
                <a:latin typeface="Calibri"/>
                <a:cs typeface="Calibri"/>
              </a:rPr>
              <a:t>features,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10" dirty="0">
                <a:latin typeface="Calibri"/>
                <a:cs typeface="Calibri"/>
              </a:rPr>
              <a:t>tree might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up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baseline="24305" dirty="0">
                <a:latin typeface="Calibri"/>
                <a:cs typeface="Calibri"/>
              </a:rPr>
              <a:t>k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nodes. This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usually </a:t>
            </a:r>
            <a:r>
              <a:rPr sz="2400" dirty="0">
                <a:latin typeface="Calibri"/>
                <a:cs typeface="Calibri"/>
              </a:rPr>
              <a:t>much </a:t>
            </a:r>
            <a:r>
              <a:rPr sz="2400" spc="-10" dirty="0">
                <a:latin typeface="Calibri"/>
                <a:cs typeface="Calibri"/>
              </a:rPr>
              <a:t>too </a:t>
            </a:r>
            <a:r>
              <a:rPr sz="2400" spc="-5" dirty="0">
                <a:latin typeface="Calibri"/>
                <a:cs typeface="Calibri"/>
              </a:rPr>
              <a:t>big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practice.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5" dirty="0">
                <a:latin typeface="Calibri"/>
                <a:cs typeface="Calibri"/>
              </a:rPr>
              <a:t>want to </a:t>
            </a:r>
            <a:r>
              <a:rPr sz="2400" spc="-5" dirty="0">
                <a:latin typeface="Calibri"/>
                <a:cs typeface="Calibri"/>
              </a:rPr>
              <a:t>find </a:t>
            </a:r>
            <a:r>
              <a:rPr sz="2400" spc="-10" dirty="0">
                <a:latin typeface="Calibri"/>
                <a:cs typeface="Calibri"/>
              </a:rPr>
              <a:t>“efficient” </a:t>
            </a:r>
            <a:r>
              <a:rPr sz="2400" spc="-5" dirty="0">
                <a:latin typeface="Calibri"/>
                <a:cs typeface="Calibri"/>
              </a:rPr>
              <a:t>(smaller)</a:t>
            </a:r>
            <a:r>
              <a:rPr sz="2400" spc="-10" dirty="0">
                <a:latin typeface="Calibri"/>
                <a:cs typeface="Calibri"/>
              </a:rPr>
              <a:t> trees.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this in a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greedy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manner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by recursively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choosing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 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best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split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feature 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each</a:t>
            </a:r>
            <a:r>
              <a:rPr sz="24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3625" y="496950"/>
            <a:ext cx="4476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Choosing </a:t>
            </a:r>
            <a:r>
              <a:rPr sz="4000" dirty="0"/>
              <a:t>an</a:t>
            </a:r>
            <a:r>
              <a:rPr sz="4000" spc="-50" dirty="0"/>
              <a:t> </a:t>
            </a:r>
            <a:r>
              <a:rPr sz="4000" spc="-20" dirty="0"/>
              <a:t>attribute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613738"/>
            <a:ext cx="79927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Idea: a </a:t>
            </a:r>
            <a:r>
              <a:rPr sz="2400" spc="-10" dirty="0">
                <a:latin typeface="Calibri"/>
                <a:cs typeface="Calibri"/>
              </a:rPr>
              <a:t>good </a:t>
            </a:r>
            <a:r>
              <a:rPr sz="2400" spc="-15" dirty="0">
                <a:latin typeface="Calibri"/>
                <a:cs typeface="Calibri"/>
              </a:rPr>
              <a:t>features </a:t>
            </a:r>
            <a:r>
              <a:rPr sz="2400" spc="-5" dirty="0">
                <a:latin typeface="Calibri"/>
                <a:cs typeface="Calibri"/>
              </a:rPr>
              <a:t>splits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examples into </a:t>
            </a:r>
            <a:r>
              <a:rPr sz="2400" spc="-10" dirty="0">
                <a:latin typeface="Calibri"/>
                <a:cs typeface="Calibri"/>
              </a:rPr>
              <a:t>subsets that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(ideally) </a:t>
            </a:r>
            <a:r>
              <a:rPr sz="2400" dirty="0">
                <a:latin typeface="Calibri"/>
                <a:cs typeface="Calibri"/>
              </a:rPr>
              <a:t>"all </a:t>
            </a:r>
            <a:r>
              <a:rPr sz="2400" spc="-10" dirty="0">
                <a:latin typeface="Calibri"/>
                <a:cs typeface="Calibri"/>
              </a:rPr>
              <a:t>positive" </a:t>
            </a:r>
            <a:r>
              <a:rPr sz="2400" spc="-5" dirty="0">
                <a:latin typeface="Calibri"/>
                <a:cs typeface="Calibri"/>
              </a:rPr>
              <a:t>or "all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negative"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491683"/>
            <a:ext cx="239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i="1" spc="-10" dirty="0">
                <a:latin typeface="Calibri"/>
                <a:cs typeface="Calibri"/>
              </a:rPr>
              <a:t>Patrons </a:t>
            </a:r>
            <a:r>
              <a:rPr sz="2400" i="1" spc="-5" dirty="0">
                <a:latin typeface="Calibri"/>
                <a:cs typeface="Calibri"/>
              </a:rPr>
              <a:t>or</a:t>
            </a:r>
            <a:r>
              <a:rPr sz="2400" i="1" spc="-7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type?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670" y="3061065"/>
            <a:ext cx="7593859" cy="1789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2005" y="4724400"/>
            <a:ext cx="1298575" cy="918844"/>
          </a:xfrm>
          <a:custGeom>
            <a:avLst/>
            <a:gdLst/>
            <a:ahLst/>
            <a:cxnLst/>
            <a:rect l="l" t="t" r="r" b="b"/>
            <a:pathLst>
              <a:path w="1298575" h="918845">
                <a:moveTo>
                  <a:pt x="1233231" y="40072"/>
                </a:moveTo>
                <a:lnTo>
                  <a:pt x="0" y="910513"/>
                </a:lnTo>
                <a:lnTo>
                  <a:pt x="5588" y="918286"/>
                </a:lnTo>
                <a:lnTo>
                  <a:pt x="1238699" y="47816"/>
                </a:lnTo>
                <a:lnTo>
                  <a:pt x="1233231" y="40072"/>
                </a:lnTo>
                <a:close/>
              </a:path>
              <a:path w="1298575" h="918845">
                <a:moveTo>
                  <a:pt x="1280619" y="32766"/>
                </a:moveTo>
                <a:lnTo>
                  <a:pt x="1243584" y="32766"/>
                </a:lnTo>
                <a:lnTo>
                  <a:pt x="1249045" y="40512"/>
                </a:lnTo>
                <a:lnTo>
                  <a:pt x="1238699" y="47816"/>
                </a:lnTo>
                <a:lnTo>
                  <a:pt x="1257935" y="75056"/>
                </a:lnTo>
                <a:lnTo>
                  <a:pt x="1280619" y="32766"/>
                </a:lnTo>
                <a:close/>
              </a:path>
              <a:path w="1298575" h="918845">
                <a:moveTo>
                  <a:pt x="1243584" y="32766"/>
                </a:moveTo>
                <a:lnTo>
                  <a:pt x="1233231" y="40072"/>
                </a:lnTo>
                <a:lnTo>
                  <a:pt x="1238699" y="47816"/>
                </a:lnTo>
                <a:lnTo>
                  <a:pt x="1249045" y="40512"/>
                </a:lnTo>
                <a:lnTo>
                  <a:pt x="1243584" y="32766"/>
                </a:lnTo>
                <a:close/>
              </a:path>
              <a:path w="1298575" h="918845">
                <a:moveTo>
                  <a:pt x="1298194" y="0"/>
                </a:moveTo>
                <a:lnTo>
                  <a:pt x="1213993" y="12826"/>
                </a:lnTo>
                <a:lnTo>
                  <a:pt x="1233231" y="40072"/>
                </a:lnTo>
                <a:lnTo>
                  <a:pt x="1243584" y="32766"/>
                </a:lnTo>
                <a:lnTo>
                  <a:pt x="1280619" y="32766"/>
                </a:lnTo>
                <a:lnTo>
                  <a:pt x="12981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54500" y="5549595"/>
            <a:ext cx="39592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1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wait or not to wait is still at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50%.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5192" y="332689"/>
            <a:ext cx="52939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Using </a:t>
            </a:r>
            <a:r>
              <a:rPr sz="4000" spc="-20" dirty="0"/>
              <a:t>Information</a:t>
            </a:r>
            <a:r>
              <a:rPr sz="4000" spc="-5" dirty="0"/>
              <a:t> Theory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47902"/>
            <a:ext cx="7332345" cy="1360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5"/>
              </a:lnSpc>
              <a:spcBef>
                <a:spcPts val="95"/>
              </a:spcBef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Entropy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defined </a:t>
            </a:r>
            <a:r>
              <a:rPr sz="2800" spc="-15" dirty="0">
                <a:latin typeface="Calibri"/>
                <a:cs typeface="Calibri"/>
              </a:rPr>
              <a:t>at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10" dirty="0">
                <a:latin typeface="Calibri"/>
                <a:cs typeface="Calibri"/>
              </a:rPr>
              <a:t>node based </a:t>
            </a:r>
            <a:r>
              <a:rPr sz="2800" spc="-5" dirty="0">
                <a:latin typeface="Calibri"/>
                <a:cs typeface="Calibri"/>
              </a:rPr>
              <a:t>on the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5"/>
              </a:lnSpc>
            </a:pPr>
            <a:r>
              <a:rPr sz="2800" spc="-20" dirty="0">
                <a:latin typeface="Calibri"/>
                <a:cs typeface="Calibri"/>
              </a:rPr>
              <a:t>breakdown: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libri"/>
                <a:cs typeface="Calibri"/>
              </a:rPr>
              <a:t>be 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examples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728341"/>
            <a:ext cx="7914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90" dirty="0">
                <a:latin typeface="Cambria Math"/>
                <a:cs typeface="Cambria Math"/>
              </a:rPr>
              <a:t>𝑝</a:t>
            </a:r>
            <a:r>
              <a:rPr sz="3075" spc="135" baseline="39295" dirty="0">
                <a:latin typeface="Cambria Math"/>
                <a:cs typeface="Cambria Math"/>
              </a:rPr>
              <a:t>𝑓</a:t>
            </a:r>
            <a:r>
              <a:rPr sz="2800" spc="90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elements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25" dirty="0">
                <a:latin typeface="Calibri"/>
                <a:cs typeface="Calibri"/>
              </a:rPr>
              <a:t>feature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9144" y="2937129"/>
            <a:ext cx="1725930" cy="648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78435" algn="ctr">
              <a:lnSpc>
                <a:spcPts val="2005"/>
              </a:lnSpc>
              <a:spcBef>
                <a:spcPts val="90"/>
              </a:spcBef>
            </a:pPr>
            <a:r>
              <a:rPr sz="2050" spc="60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ts val="2905"/>
              </a:lnSpc>
            </a:pPr>
            <a:r>
              <a:rPr sz="2800" spc="-10" dirty="0">
                <a:latin typeface="Calibri"/>
                <a:cs typeface="Calibri"/>
              </a:rPr>
              <a:t>lie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693033"/>
            <a:ext cx="7921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55" dirty="0">
                <a:latin typeface="Cambria Math"/>
                <a:cs typeface="Cambria Math"/>
              </a:rPr>
              <a:t>𝑝</a:t>
            </a:r>
            <a:r>
              <a:rPr sz="3075" spc="82" baseline="39295" dirty="0">
                <a:latin typeface="Cambria Math"/>
                <a:cs typeface="Cambria Math"/>
              </a:rPr>
              <a:t>¬𝑓</a:t>
            </a:r>
            <a:r>
              <a:rPr sz="2800" spc="55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elements </a:t>
            </a:r>
            <a:r>
              <a:rPr sz="2800" spc="-5" dirty="0">
                <a:latin typeface="Calibri"/>
                <a:cs typeface="Calibri"/>
              </a:rPr>
              <a:t>without </a:t>
            </a:r>
            <a:r>
              <a:rPr sz="2800" spc="-25" dirty="0">
                <a:latin typeface="Calibri"/>
                <a:cs typeface="Calibri"/>
              </a:rPr>
              <a:t>feature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144" y="3901821"/>
            <a:ext cx="2311400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23900">
              <a:lnSpc>
                <a:spcPts val="2000"/>
              </a:lnSpc>
              <a:spcBef>
                <a:spcPts val="90"/>
              </a:spcBef>
            </a:pPr>
            <a:r>
              <a:rPr sz="2050" spc="60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ts val="2900"/>
              </a:lnSpc>
            </a:pPr>
            <a:r>
              <a:rPr sz="2800" spc="-10" dirty="0">
                <a:latin typeface="Calibri"/>
                <a:cs typeface="Calibri"/>
              </a:rPr>
              <a:t>that lie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5051297"/>
            <a:ext cx="7426959" cy="833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8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Finally let 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27100" dirty="0">
                <a:latin typeface="Cambria Math"/>
                <a:cs typeface="Cambria Math"/>
              </a:rPr>
              <a:t>𝑓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27100" dirty="0">
                <a:latin typeface="Cambria Math"/>
                <a:cs typeface="Cambria Math"/>
              </a:rPr>
              <a:t>¬𝑓 </a:t>
            </a:r>
            <a:r>
              <a:rPr sz="2800" spc="-5" dirty="0">
                <a:latin typeface="Calibri"/>
                <a:cs typeface="Calibri"/>
              </a:rPr>
              <a:t>be 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nodes</a:t>
            </a:r>
            <a:r>
              <a:rPr sz="2800" spc="-3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80"/>
              </a:lnSpc>
            </a:pPr>
            <a:r>
              <a:rPr sz="2800" spc="-10" dirty="0">
                <a:latin typeface="Calibri"/>
                <a:cs typeface="Calibri"/>
              </a:rPr>
              <a:t>(respectively </a:t>
            </a:r>
            <a:r>
              <a:rPr sz="2800" spc="-5" dirty="0">
                <a:latin typeface="Calibri"/>
                <a:cs typeface="Calibri"/>
              </a:rPr>
              <a:t>without) </a:t>
            </a:r>
            <a:r>
              <a:rPr sz="2800" spc="-25" dirty="0">
                <a:latin typeface="Calibri"/>
                <a:cs typeface="Calibri"/>
              </a:rPr>
              <a:t>feature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922" y="333883"/>
            <a:ext cx="35350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Information</a:t>
            </a:r>
            <a:r>
              <a:rPr sz="4000" spc="-25" dirty="0"/>
              <a:t> </a:t>
            </a:r>
            <a:r>
              <a:rPr sz="4000" spc="-5" dirty="0"/>
              <a:t>Gain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98449" y="1355217"/>
            <a:ext cx="5455920" cy="1688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35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Before </a:t>
            </a:r>
            <a:r>
              <a:rPr sz="2800" spc="-10" dirty="0">
                <a:latin typeface="Calibri"/>
                <a:cs typeface="Calibri"/>
              </a:rPr>
              <a:t>the split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20" dirty="0">
                <a:latin typeface="Calibri"/>
                <a:cs typeface="Calibri"/>
              </a:rPr>
              <a:t>entropy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 dirty="0">
              <a:latin typeface="Calibri"/>
              <a:cs typeface="Calibri"/>
            </a:endParaRPr>
          </a:p>
          <a:p>
            <a:pPr marR="1341120" algn="r">
              <a:lnSpc>
                <a:spcPts val="2235"/>
              </a:lnSpc>
            </a:pPr>
            <a:r>
              <a:rPr sz="2050" spc="225" dirty="0">
                <a:latin typeface="Cambria Math"/>
                <a:cs typeface="Cambria Math"/>
              </a:rPr>
              <a:t>𝑚</a:t>
            </a:r>
            <a:endParaRPr sz="2050" dirty="0">
              <a:latin typeface="Cambria Math"/>
              <a:cs typeface="Cambria Math"/>
            </a:endParaRPr>
          </a:p>
          <a:p>
            <a:pPr marL="2728595">
              <a:lnSpc>
                <a:spcPct val="100000"/>
              </a:lnSpc>
              <a:spcBef>
                <a:spcPts val="955"/>
              </a:spcBef>
              <a:tabLst>
                <a:tab pos="4283075" algn="l"/>
              </a:tabLst>
            </a:pPr>
            <a:r>
              <a:rPr sz="2800" spc="-5" dirty="0">
                <a:latin typeface="Cambria Math"/>
                <a:cs typeface="Cambria Math"/>
              </a:rPr>
              <a:t>𝐸</a:t>
            </a:r>
            <a:r>
              <a:rPr sz="2800" spc="27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	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mbria Math"/>
                <a:cs typeface="Cambria Math"/>
              </a:rPr>
              <a:t>log</a:t>
            </a:r>
            <a:r>
              <a:rPr sz="2800" spc="-450" dirty="0">
                <a:latin typeface="Cambria Math"/>
                <a:cs typeface="Cambria Math"/>
              </a:rPr>
              <a:t> 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</a:t>
            </a:r>
            <a:endParaRPr sz="3075" baseline="-16260" dirty="0">
              <a:latin typeface="Cambria Math"/>
              <a:cs typeface="Cambria Math"/>
            </a:endParaRPr>
          </a:p>
          <a:p>
            <a:pPr marR="1239520" algn="r">
              <a:lnSpc>
                <a:spcPct val="100000"/>
              </a:lnSpc>
              <a:spcBef>
                <a:spcPts val="955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449" y="3545840"/>
            <a:ext cx="4204335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35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After split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entropy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 dirty="0">
              <a:latin typeface="Calibri"/>
              <a:cs typeface="Calibri"/>
            </a:endParaRPr>
          </a:p>
          <a:p>
            <a:pPr marL="848994" algn="ctr">
              <a:lnSpc>
                <a:spcPts val="2235"/>
              </a:lnSpc>
            </a:pPr>
            <a:r>
              <a:rPr sz="2050" spc="180" dirty="0">
                <a:latin typeface="Cambria Math"/>
                <a:cs typeface="Cambria Math"/>
              </a:rPr>
              <a:t>𝑚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95397" y="4897882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2913" y="4349241"/>
            <a:ext cx="4520565" cy="545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00"/>
              </a:lnSpc>
              <a:spcBef>
                <a:spcPts val="95"/>
              </a:spcBef>
              <a:tabLst>
                <a:tab pos="911860" algn="l"/>
                <a:tab pos="2159635" algn="l"/>
              </a:tabLst>
            </a:pPr>
            <a:r>
              <a:rPr sz="2800" spc="-114" dirty="0">
                <a:latin typeface="Cambria Math"/>
                <a:cs typeface="Cambria Math"/>
              </a:rPr>
              <a:t>𝐸</a:t>
            </a:r>
            <a:r>
              <a:rPr sz="3075" spc="-172" baseline="-16260" dirty="0">
                <a:latin typeface="Cambria Math"/>
                <a:cs typeface="Cambria Math"/>
              </a:rPr>
              <a:t>𝑓 </a:t>
            </a:r>
            <a:r>
              <a:rPr sz="3075" spc="225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	</a:t>
            </a:r>
            <a:r>
              <a:rPr sz="2800" spc="65" dirty="0">
                <a:latin typeface="Cambria Math"/>
                <a:cs typeface="Cambria Math"/>
              </a:rPr>
              <a:t>−𝑝</a:t>
            </a:r>
            <a:r>
              <a:rPr sz="3075" spc="97" baseline="27100" dirty="0">
                <a:latin typeface="Cambria Math"/>
                <a:cs typeface="Cambria Math"/>
              </a:rPr>
              <a:t>𝑓	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39295" dirty="0">
                <a:latin typeface="Cambria Math"/>
                <a:cs typeface="Cambria Math"/>
              </a:rPr>
              <a:t>𝑓 </a:t>
            </a:r>
            <a:r>
              <a:rPr sz="2800" spc="-10" dirty="0">
                <a:latin typeface="Cambria Math"/>
                <a:cs typeface="Cambria Math"/>
              </a:rPr>
              <a:t>log 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39295" dirty="0">
                <a:latin typeface="Cambria Math"/>
                <a:cs typeface="Cambria Math"/>
              </a:rPr>
              <a:t>𝑓 </a:t>
            </a: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-420" dirty="0">
                <a:latin typeface="Cambria Math"/>
                <a:cs typeface="Cambria Math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27100" dirty="0">
                <a:latin typeface="Cambria Math"/>
                <a:cs typeface="Cambria Math"/>
              </a:rPr>
              <a:t>¬𝑓</a:t>
            </a:r>
            <a:endParaRPr sz="3075" baseline="27100">
              <a:latin typeface="Cambria Math"/>
              <a:cs typeface="Cambria Math"/>
            </a:endParaRPr>
          </a:p>
          <a:p>
            <a:pPr marL="2347595">
              <a:lnSpc>
                <a:spcPts val="1600"/>
              </a:lnSpc>
              <a:tabLst>
                <a:tab pos="3321685" algn="l"/>
              </a:tabLst>
            </a:pPr>
            <a:r>
              <a:rPr sz="2050" spc="60" dirty="0">
                <a:latin typeface="Cambria Math"/>
                <a:cs typeface="Cambria Math"/>
              </a:rPr>
              <a:t>𝑖	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9228" y="4349241"/>
            <a:ext cx="1739264" cy="545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00"/>
              </a:lnSpc>
              <a:spcBef>
                <a:spcPts val="95"/>
              </a:spcBef>
            </a:pP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39295" dirty="0">
                <a:latin typeface="Cambria Math"/>
                <a:cs typeface="Cambria Math"/>
              </a:rPr>
              <a:t>¬𝑓 </a:t>
            </a:r>
            <a:r>
              <a:rPr sz="2800" spc="-10" dirty="0">
                <a:latin typeface="Cambria Math"/>
                <a:cs typeface="Cambria Math"/>
              </a:rPr>
              <a:t>log</a:t>
            </a:r>
            <a:r>
              <a:rPr sz="2800" spc="-55" dirty="0">
                <a:latin typeface="Cambria Math"/>
                <a:cs typeface="Cambria Math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39295" dirty="0">
                <a:latin typeface="Cambria Math"/>
                <a:cs typeface="Cambria Math"/>
              </a:rPr>
              <a:t>¬𝑓</a:t>
            </a:r>
            <a:endParaRPr sz="3075" baseline="39295">
              <a:latin typeface="Cambria Math"/>
              <a:cs typeface="Cambria Math"/>
            </a:endParaRPr>
          </a:p>
          <a:p>
            <a:pPr marR="81280" algn="ctr">
              <a:lnSpc>
                <a:spcPts val="1600"/>
              </a:lnSpc>
              <a:tabLst>
                <a:tab pos="1157605" algn="l"/>
              </a:tabLst>
            </a:pPr>
            <a:r>
              <a:rPr sz="2050" spc="60" dirty="0">
                <a:latin typeface="Cambria Math"/>
                <a:cs typeface="Cambria Math"/>
              </a:rPr>
              <a:t>𝑖	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50128" y="3916171"/>
            <a:ext cx="26797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5" dirty="0">
                <a:latin typeface="Cambria Math"/>
                <a:cs typeface="Cambria Math"/>
              </a:rPr>
              <a:t>𝑚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3861" y="4897882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449" y="5746800"/>
            <a:ext cx="8117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45229" algn="l"/>
                <a:tab pos="4167504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information gain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𝐸	−	</a:t>
            </a:r>
            <a:r>
              <a:rPr sz="2800" spc="-114" dirty="0">
                <a:latin typeface="Cambria Math"/>
                <a:cs typeface="Cambria Math"/>
              </a:rPr>
              <a:t>𝐸</a:t>
            </a:r>
            <a:r>
              <a:rPr sz="3075" spc="-172" baseline="-16260" dirty="0">
                <a:latin typeface="Cambria Math"/>
                <a:cs typeface="Cambria Math"/>
              </a:rPr>
              <a:t>𝑓 </a:t>
            </a:r>
            <a:r>
              <a:rPr sz="2800" spc="-15" dirty="0">
                <a:latin typeface="Calibri"/>
                <a:cs typeface="Calibri"/>
              </a:rPr>
              <a:t>(information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-2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-entropy)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191000" y="2133600"/>
            <a:ext cx="435402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2743200" y="4343400"/>
            <a:ext cx="435402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5715000" y="43434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814" y="127508"/>
            <a:ext cx="1597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Example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67052" y="908050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/>
              </a:tblGrid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36142" y="2514600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142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817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6142" y="2514600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142" y="2849879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142" y="3185160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432" y="253517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84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70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48432" y="253517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8432" y="2870454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8432" y="3205733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958966" y="919099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/>
              </a:tblGrid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5128005" y="2525648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1655" y="2854579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8005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6732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28005" y="2525648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8005" y="3196208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0219" y="254622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0219" y="3216782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79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33869" y="3210432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40219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68945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33869" y="3552063"/>
            <a:ext cx="741680" cy="0"/>
          </a:xfrm>
          <a:custGeom>
            <a:avLst/>
            <a:gdLst/>
            <a:ahLst/>
            <a:cxnLst/>
            <a:rect l="l" t="t" r="r" b="b"/>
            <a:pathLst>
              <a:path w="741679">
                <a:moveTo>
                  <a:pt x="0" y="0"/>
                </a:moveTo>
                <a:lnTo>
                  <a:pt x="7414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40219" y="254622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40219" y="2881502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BB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7911" y="4085590"/>
            <a:ext cx="852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𝐸 =</a:t>
            </a:r>
            <a:r>
              <a:rPr sz="2400" spc="-2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01216" y="4035297"/>
            <a:ext cx="1297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latin typeface="Cambria Math"/>
                <a:cs typeface="Cambria Math"/>
              </a:rPr>
              <a:t>𝑝</a:t>
            </a:r>
            <a:r>
              <a:rPr sz="2625" spc="-15" baseline="-15873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mbria Math"/>
                <a:cs typeface="Cambria Math"/>
              </a:rPr>
              <a:t>log </a:t>
            </a:r>
            <a:r>
              <a:rPr sz="2400" spc="-10" dirty="0">
                <a:latin typeface="Cambria Math"/>
                <a:cs typeface="Cambria Math"/>
              </a:rPr>
              <a:t>𝑝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7911" y="4538598"/>
            <a:ext cx="3676650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0.5*1+0.25*2+0.25*2 </a:t>
            </a:r>
            <a:r>
              <a:rPr sz="2400" dirty="0">
                <a:latin typeface="Calibri"/>
                <a:cs typeface="Calibri"/>
              </a:rPr>
              <a:t>= 1.5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After:</a:t>
            </a:r>
            <a:endParaRPr sz="2400">
              <a:latin typeface="Calibri"/>
              <a:cs typeface="Calibri"/>
            </a:endParaRPr>
          </a:p>
          <a:p>
            <a:pPr marL="12700" marR="201930">
              <a:lnSpc>
                <a:spcPts val="3650"/>
              </a:lnSpc>
              <a:spcBef>
                <a:spcPts val="140"/>
              </a:spcBef>
            </a:pP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5" dirty="0">
                <a:latin typeface="Calibri"/>
                <a:cs typeface="Calibri"/>
              </a:rPr>
              <a:t>(0.5+0.5)*1.5= 1.5 bits 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gain!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4044" y="1889760"/>
            <a:ext cx="681228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364" y="1912366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69" h="602614">
                <a:moveTo>
                  <a:pt x="23240" y="481711"/>
                </a:moveTo>
                <a:lnTo>
                  <a:pt x="16890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3" y="590423"/>
                </a:lnTo>
                <a:lnTo>
                  <a:pt x="5715" y="574675"/>
                </a:lnTo>
                <a:lnTo>
                  <a:pt x="35106" y="537772"/>
                </a:lnTo>
                <a:lnTo>
                  <a:pt x="42037" y="490093"/>
                </a:lnTo>
                <a:lnTo>
                  <a:pt x="37210" y="483743"/>
                </a:lnTo>
                <a:lnTo>
                  <a:pt x="23240" y="481711"/>
                </a:lnTo>
                <a:close/>
              </a:path>
              <a:path w="483869" h="602614">
                <a:moveTo>
                  <a:pt x="35106" y="537772"/>
                </a:moveTo>
                <a:lnTo>
                  <a:pt x="5715" y="574675"/>
                </a:lnTo>
                <a:lnTo>
                  <a:pt x="25653" y="590423"/>
                </a:lnTo>
                <a:lnTo>
                  <a:pt x="30408" y="584454"/>
                </a:lnTo>
                <a:lnTo>
                  <a:pt x="28321" y="584454"/>
                </a:lnTo>
                <a:lnTo>
                  <a:pt x="11048" y="570738"/>
                </a:lnTo>
                <a:lnTo>
                  <a:pt x="31464" y="562830"/>
                </a:lnTo>
                <a:lnTo>
                  <a:pt x="35106" y="537772"/>
                </a:lnTo>
                <a:close/>
              </a:path>
              <a:path w="483869" h="602614">
                <a:moveTo>
                  <a:pt x="99948" y="536321"/>
                </a:moveTo>
                <a:lnTo>
                  <a:pt x="54843" y="553774"/>
                </a:lnTo>
                <a:lnTo>
                  <a:pt x="25653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948" y="536321"/>
                </a:lnTo>
                <a:close/>
              </a:path>
              <a:path w="483869" h="602614">
                <a:moveTo>
                  <a:pt x="31464" y="562830"/>
                </a:moveTo>
                <a:lnTo>
                  <a:pt x="11048" y="570738"/>
                </a:lnTo>
                <a:lnTo>
                  <a:pt x="28321" y="584454"/>
                </a:lnTo>
                <a:lnTo>
                  <a:pt x="31464" y="562830"/>
                </a:lnTo>
                <a:close/>
              </a:path>
              <a:path w="483869" h="602614">
                <a:moveTo>
                  <a:pt x="54843" y="553774"/>
                </a:moveTo>
                <a:lnTo>
                  <a:pt x="31464" y="562830"/>
                </a:lnTo>
                <a:lnTo>
                  <a:pt x="28321" y="584454"/>
                </a:lnTo>
                <a:lnTo>
                  <a:pt x="30408" y="584454"/>
                </a:lnTo>
                <a:lnTo>
                  <a:pt x="54843" y="553774"/>
                </a:lnTo>
                <a:close/>
              </a:path>
              <a:path w="483869" h="602614">
                <a:moveTo>
                  <a:pt x="463422" y="0"/>
                </a:moveTo>
                <a:lnTo>
                  <a:pt x="35106" y="537772"/>
                </a:lnTo>
                <a:lnTo>
                  <a:pt x="31464" y="562830"/>
                </a:lnTo>
                <a:lnTo>
                  <a:pt x="54843" y="553774"/>
                </a:lnTo>
                <a:lnTo>
                  <a:pt x="483361" y="15748"/>
                </a:lnTo>
                <a:lnTo>
                  <a:pt x="46342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63540" y="1900427"/>
            <a:ext cx="682751" cy="80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20003" y="1923414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70" h="602614">
                <a:moveTo>
                  <a:pt x="23241" y="481711"/>
                </a:moveTo>
                <a:lnTo>
                  <a:pt x="16891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4" y="590423"/>
                </a:lnTo>
                <a:lnTo>
                  <a:pt x="5715" y="574675"/>
                </a:lnTo>
                <a:lnTo>
                  <a:pt x="35095" y="537786"/>
                </a:lnTo>
                <a:lnTo>
                  <a:pt x="41021" y="497077"/>
                </a:lnTo>
                <a:lnTo>
                  <a:pt x="41910" y="490093"/>
                </a:lnTo>
                <a:lnTo>
                  <a:pt x="37211" y="483743"/>
                </a:lnTo>
                <a:lnTo>
                  <a:pt x="23241" y="481711"/>
                </a:lnTo>
                <a:close/>
              </a:path>
              <a:path w="483870" h="602614">
                <a:moveTo>
                  <a:pt x="35095" y="537786"/>
                </a:moveTo>
                <a:lnTo>
                  <a:pt x="5715" y="574675"/>
                </a:lnTo>
                <a:lnTo>
                  <a:pt x="25654" y="590423"/>
                </a:lnTo>
                <a:lnTo>
                  <a:pt x="30509" y="584326"/>
                </a:lnTo>
                <a:lnTo>
                  <a:pt x="28321" y="584326"/>
                </a:lnTo>
                <a:lnTo>
                  <a:pt x="11049" y="570738"/>
                </a:lnTo>
                <a:lnTo>
                  <a:pt x="31449" y="562836"/>
                </a:lnTo>
                <a:lnTo>
                  <a:pt x="35095" y="537786"/>
                </a:lnTo>
                <a:close/>
              </a:path>
              <a:path w="483870" h="602614">
                <a:moveTo>
                  <a:pt x="99822" y="536321"/>
                </a:moveTo>
                <a:lnTo>
                  <a:pt x="54843" y="553774"/>
                </a:lnTo>
                <a:lnTo>
                  <a:pt x="25654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822" y="536321"/>
                </a:lnTo>
                <a:close/>
              </a:path>
              <a:path w="483870" h="602614">
                <a:moveTo>
                  <a:pt x="31449" y="562836"/>
                </a:moveTo>
                <a:lnTo>
                  <a:pt x="11049" y="570738"/>
                </a:lnTo>
                <a:lnTo>
                  <a:pt x="28321" y="584326"/>
                </a:lnTo>
                <a:lnTo>
                  <a:pt x="31449" y="562836"/>
                </a:lnTo>
                <a:close/>
              </a:path>
              <a:path w="483870" h="602614">
                <a:moveTo>
                  <a:pt x="54843" y="553774"/>
                </a:moveTo>
                <a:lnTo>
                  <a:pt x="31449" y="562836"/>
                </a:lnTo>
                <a:lnTo>
                  <a:pt x="28321" y="584326"/>
                </a:lnTo>
                <a:lnTo>
                  <a:pt x="30509" y="584326"/>
                </a:lnTo>
                <a:lnTo>
                  <a:pt x="54843" y="553774"/>
                </a:lnTo>
                <a:close/>
              </a:path>
              <a:path w="483870" h="602614">
                <a:moveTo>
                  <a:pt x="463423" y="0"/>
                </a:moveTo>
                <a:lnTo>
                  <a:pt x="35095" y="537786"/>
                </a:lnTo>
                <a:lnTo>
                  <a:pt x="31449" y="562836"/>
                </a:lnTo>
                <a:lnTo>
                  <a:pt x="54843" y="553774"/>
                </a:lnTo>
                <a:lnTo>
                  <a:pt x="483362" y="15748"/>
                </a:lnTo>
                <a:lnTo>
                  <a:pt x="46342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2264" y="1895855"/>
            <a:ext cx="658368" cy="794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4682" y="191884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39" h="596264">
                <a:moveTo>
                  <a:pt x="360934" y="527812"/>
                </a:moveTo>
                <a:lnTo>
                  <a:pt x="353441" y="530860"/>
                </a:lnTo>
                <a:lnTo>
                  <a:pt x="348106" y="543814"/>
                </a:lnTo>
                <a:lnTo>
                  <a:pt x="351281" y="551307"/>
                </a:lnTo>
                <a:lnTo>
                  <a:pt x="459486" y="595757"/>
                </a:lnTo>
                <a:lnTo>
                  <a:pt x="457937" y="583438"/>
                </a:lnTo>
                <a:lnTo>
                  <a:pt x="434086" y="583438"/>
                </a:lnTo>
                <a:lnTo>
                  <a:pt x="405624" y="546191"/>
                </a:lnTo>
                <a:lnTo>
                  <a:pt x="360934" y="527812"/>
                </a:lnTo>
                <a:close/>
              </a:path>
              <a:path w="459739" h="596264">
                <a:moveTo>
                  <a:pt x="405624" y="546191"/>
                </a:moveTo>
                <a:lnTo>
                  <a:pt x="434086" y="583438"/>
                </a:lnTo>
                <a:lnTo>
                  <a:pt x="442096" y="577342"/>
                </a:lnTo>
                <a:lnTo>
                  <a:pt x="431545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39" h="596264">
                <a:moveTo>
                  <a:pt x="438657" y="474726"/>
                </a:moveTo>
                <a:lnTo>
                  <a:pt x="424688" y="476504"/>
                </a:lnTo>
                <a:lnTo>
                  <a:pt x="419735" y="482854"/>
                </a:lnTo>
                <a:lnTo>
                  <a:pt x="420624" y="489839"/>
                </a:lnTo>
                <a:lnTo>
                  <a:pt x="425724" y="530702"/>
                </a:lnTo>
                <a:lnTo>
                  <a:pt x="454279" y="568071"/>
                </a:lnTo>
                <a:lnTo>
                  <a:pt x="434086" y="583438"/>
                </a:lnTo>
                <a:lnTo>
                  <a:pt x="457937" y="583438"/>
                </a:lnTo>
                <a:lnTo>
                  <a:pt x="444881" y="479679"/>
                </a:lnTo>
                <a:lnTo>
                  <a:pt x="438657" y="474726"/>
                </a:lnTo>
                <a:close/>
              </a:path>
              <a:path w="459739" h="596264">
                <a:moveTo>
                  <a:pt x="428850" y="555742"/>
                </a:moveTo>
                <a:lnTo>
                  <a:pt x="431545" y="577342"/>
                </a:lnTo>
                <a:lnTo>
                  <a:pt x="448944" y="564007"/>
                </a:lnTo>
                <a:lnTo>
                  <a:pt x="428850" y="555742"/>
                </a:lnTo>
                <a:close/>
              </a:path>
              <a:path w="459739" h="596264">
                <a:moveTo>
                  <a:pt x="425724" y="530702"/>
                </a:moveTo>
                <a:lnTo>
                  <a:pt x="428850" y="555742"/>
                </a:lnTo>
                <a:lnTo>
                  <a:pt x="448944" y="564007"/>
                </a:lnTo>
                <a:lnTo>
                  <a:pt x="431545" y="577342"/>
                </a:lnTo>
                <a:lnTo>
                  <a:pt x="442096" y="577342"/>
                </a:lnTo>
                <a:lnTo>
                  <a:pt x="454279" y="568071"/>
                </a:lnTo>
                <a:lnTo>
                  <a:pt x="425724" y="530702"/>
                </a:lnTo>
                <a:close/>
              </a:path>
              <a:path w="459739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2343" y="1906523"/>
            <a:ext cx="658368" cy="795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05523" y="192989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40" h="596264">
                <a:moveTo>
                  <a:pt x="360933" y="527812"/>
                </a:moveTo>
                <a:lnTo>
                  <a:pt x="353441" y="530860"/>
                </a:lnTo>
                <a:lnTo>
                  <a:pt x="348106" y="543813"/>
                </a:lnTo>
                <a:lnTo>
                  <a:pt x="351281" y="551307"/>
                </a:lnTo>
                <a:lnTo>
                  <a:pt x="459485" y="595757"/>
                </a:lnTo>
                <a:lnTo>
                  <a:pt x="457937" y="583438"/>
                </a:lnTo>
                <a:lnTo>
                  <a:pt x="434085" y="583438"/>
                </a:lnTo>
                <a:lnTo>
                  <a:pt x="405624" y="546191"/>
                </a:lnTo>
                <a:lnTo>
                  <a:pt x="360933" y="527812"/>
                </a:lnTo>
                <a:close/>
              </a:path>
              <a:path w="459740" h="596264">
                <a:moveTo>
                  <a:pt x="405624" y="546191"/>
                </a:moveTo>
                <a:lnTo>
                  <a:pt x="434085" y="583438"/>
                </a:lnTo>
                <a:lnTo>
                  <a:pt x="442096" y="577342"/>
                </a:lnTo>
                <a:lnTo>
                  <a:pt x="431546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40" h="596264">
                <a:moveTo>
                  <a:pt x="438657" y="474725"/>
                </a:moveTo>
                <a:lnTo>
                  <a:pt x="424687" y="476504"/>
                </a:lnTo>
                <a:lnTo>
                  <a:pt x="419734" y="482854"/>
                </a:lnTo>
                <a:lnTo>
                  <a:pt x="420624" y="489838"/>
                </a:lnTo>
                <a:lnTo>
                  <a:pt x="425724" y="530702"/>
                </a:lnTo>
                <a:lnTo>
                  <a:pt x="454278" y="568071"/>
                </a:lnTo>
                <a:lnTo>
                  <a:pt x="434085" y="583438"/>
                </a:lnTo>
                <a:lnTo>
                  <a:pt x="457937" y="583438"/>
                </a:lnTo>
                <a:lnTo>
                  <a:pt x="445770" y="486663"/>
                </a:lnTo>
                <a:lnTo>
                  <a:pt x="445007" y="479679"/>
                </a:lnTo>
                <a:lnTo>
                  <a:pt x="438657" y="474725"/>
                </a:lnTo>
                <a:close/>
              </a:path>
              <a:path w="459740" h="596264">
                <a:moveTo>
                  <a:pt x="428850" y="555742"/>
                </a:moveTo>
                <a:lnTo>
                  <a:pt x="431546" y="577342"/>
                </a:lnTo>
                <a:lnTo>
                  <a:pt x="448945" y="564007"/>
                </a:lnTo>
                <a:lnTo>
                  <a:pt x="428850" y="555742"/>
                </a:lnTo>
                <a:close/>
              </a:path>
              <a:path w="459740" h="596264">
                <a:moveTo>
                  <a:pt x="425724" y="530702"/>
                </a:moveTo>
                <a:lnTo>
                  <a:pt x="428850" y="555742"/>
                </a:lnTo>
                <a:lnTo>
                  <a:pt x="448945" y="564007"/>
                </a:lnTo>
                <a:lnTo>
                  <a:pt x="431546" y="577342"/>
                </a:lnTo>
                <a:lnTo>
                  <a:pt x="442096" y="577342"/>
                </a:lnTo>
                <a:lnTo>
                  <a:pt x="454278" y="568071"/>
                </a:lnTo>
                <a:lnTo>
                  <a:pt x="425724" y="530702"/>
                </a:lnTo>
                <a:close/>
              </a:path>
              <a:path w="459740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74798" y="1620138"/>
            <a:ext cx="16148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 by  </a:t>
            </a:r>
            <a:r>
              <a:rPr sz="2000" spc="-20" dirty="0">
                <a:latin typeface="Calibri"/>
                <a:cs typeface="Calibri"/>
              </a:rPr>
              <a:t>Patrons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44893" y="1671269"/>
            <a:ext cx="13182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Type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74846" y="909320"/>
            <a:ext cx="1487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Classes </a:t>
            </a:r>
            <a:r>
              <a:rPr sz="2000" dirty="0">
                <a:latin typeface="Calibri"/>
                <a:cs typeface="Calibri"/>
              </a:rPr>
              <a:t>A, </a:t>
            </a:r>
            <a:r>
              <a:rPr sz="2000" spc="-15" dirty="0">
                <a:latin typeface="Calibri"/>
                <a:cs typeface="Calibri"/>
              </a:rPr>
              <a:t>B,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07770" y="519760"/>
            <a:ext cx="190436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37123" y="532891"/>
            <a:ext cx="1903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740" y="3631184"/>
            <a:ext cx="3288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650" algn="l"/>
              </a:tabLst>
            </a:pPr>
            <a:r>
              <a:rPr sz="2000" spc="-5" dirty="0">
                <a:latin typeface="Calibri"/>
                <a:cs typeface="Calibri"/>
              </a:rPr>
              <a:t>(0.5,0.25,0.25)	</a:t>
            </a:r>
            <a:r>
              <a:rPr sz="3000" spc="-7" baseline="1388" dirty="0">
                <a:latin typeface="Calibri"/>
                <a:cs typeface="Calibri"/>
              </a:rPr>
              <a:t>(0.5,0.25,0.25)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34559" y="3641216"/>
            <a:ext cx="3604895" cy="230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100"/>
              </a:spcBef>
              <a:tabLst>
                <a:tab pos="1914525" algn="l"/>
              </a:tabLst>
            </a:pPr>
            <a:r>
              <a:rPr sz="2000" spc="-5" dirty="0">
                <a:latin typeface="Calibri"/>
                <a:cs typeface="Calibri"/>
              </a:rPr>
              <a:t>(0.5,0,0.5)	(0.5,0.5,0)</a:t>
            </a:r>
            <a:endParaRPr sz="2000">
              <a:latin typeface="Calibri"/>
              <a:cs typeface="Calibri"/>
            </a:endParaRPr>
          </a:p>
          <a:p>
            <a:pPr marL="12700" marR="1275080">
              <a:lnSpc>
                <a:spcPct val="120000"/>
              </a:lnSpc>
              <a:spcBef>
                <a:spcPts val="1330"/>
              </a:spcBef>
            </a:pPr>
            <a:r>
              <a:rPr sz="2400" spc="-20" dirty="0">
                <a:latin typeface="Calibri"/>
                <a:cs typeface="Calibri"/>
              </a:rPr>
              <a:t>Before: </a:t>
            </a:r>
            <a:r>
              <a:rPr sz="2400" dirty="0">
                <a:latin typeface="Calibri"/>
                <a:cs typeface="Calibri"/>
              </a:rPr>
              <a:t>E = 1.5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  After: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3729"/>
              </a:lnSpc>
              <a:spcBef>
                <a:spcPts val="80"/>
              </a:spcBef>
              <a:tabLst>
                <a:tab pos="1205865" algn="l"/>
                <a:tab pos="1567180" algn="l"/>
              </a:tabLst>
            </a:pP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10" dirty="0">
                <a:latin typeface="Calibri"/>
                <a:cs typeface="Calibri"/>
              </a:rPr>
              <a:t>(0.5+0.5)*1 </a:t>
            </a:r>
            <a:r>
              <a:rPr sz="2400" spc="-5" dirty="0">
                <a:latin typeface="Calibri"/>
                <a:cs typeface="Calibri"/>
              </a:rPr>
              <a:t>bits </a:t>
            </a:r>
            <a:r>
              <a:rPr sz="2400" dirty="0">
                <a:latin typeface="Calibri"/>
                <a:cs typeface="Calibri"/>
              </a:rPr>
              <a:t>= 1 </a:t>
            </a:r>
            <a:r>
              <a:rPr sz="2400" spc="-5" dirty="0">
                <a:latin typeface="Calibri"/>
                <a:cs typeface="Calibri"/>
              </a:rPr>
              <a:t>bits  </a:t>
            </a:r>
            <a:r>
              <a:rPr sz="2400" dirty="0">
                <a:latin typeface="Calibri"/>
                <a:cs typeface="Calibri"/>
              </a:rPr>
              <a:t>Gain 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𝐸	−	</a:t>
            </a: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</a:t>
            </a:r>
            <a:r>
              <a:rPr sz="2625" spc="284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= 0.5</a:t>
            </a:r>
            <a:r>
              <a:rPr sz="2400" spc="-2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8657" y="332689"/>
            <a:ext cx="4726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Choosing </a:t>
            </a:r>
            <a:r>
              <a:rPr sz="4000" spc="-20" dirty="0"/>
              <a:t>best</a:t>
            </a:r>
            <a:r>
              <a:rPr sz="4000" spc="-50" dirty="0"/>
              <a:t> </a:t>
            </a:r>
            <a:r>
              <a:rPr sz="4000" spc="-25" dirty="0"/>
              <a:t>features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93621"/>
            <a:ext cx="7722870" cy="361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choose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feature </a:t>
            </a:r>
            <a:r>
              <a:rPr sz="2400" dirty="0">
                <a:latin typeface="Calibri"/>
                <a:cs typeface="Calibri"/>
              </a:rPr>
              <a:t>f which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maximizes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the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information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gain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This tends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produce </a:t>
            </a:r>
            <a:r>
              <a:rPr sz="2400" spc="-5" dirty="0">
                <a:latin typeface="Calibri"/>
                <a:cs typeface="Calibri"/>
              </a:rPr>
              <a:t>mixtures of </a:t>
            </a:r>
            <a:r>
              <a:rPr sz="2400" dirty="0">
                <a:latin typeface="Calibri"/>
                <a:cs typeface="Calibri"/>
              </a:rPr>
              <a:t>classes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are more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and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more “pure”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you </a:t>
            </a:r>
            <a:r>
              <a:rPr sz="2400" spc="-10" dirty="0">
                <a:latin typeface="Calibri"/>
                <a:cs typeface="Calibri"/>
              </a:rPr>
              <a:t>go down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2159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If a </a:t>
            </a:r>
            <a:r>
              <a:rPr sz="2400" spc="-5" dirty="0">
                <a:latin typeface="Calibri"/>
                <a:cs typeface="Calibri"/>
              </a:rPr>
              <a:t>node has </a:t>
            </a:r>
            <a:r>
              <a:rPr sz="2400" spc="-10" dirty="0">
                <a:latin typeface="Calibri"/>
                <a:cs typeface="Calibri"/>
              </a:rPr>
              <a:t>examples </a:t>
            </a:r>
            <a:r>
              <a:rPr sz="2400" spc="-5" dirty="0">
                <a:latin typeface="Calibri"/>
                <a:cs typeface="Calibri"/>
              </a:rPr>
              <a:t>all of one </a:t>
            </a:r>
            <a:r>
              <a:rPr sz="2400" dirty="0">
                <a:latin typeface="Calibri"/>
                <a:cs typeface="Calibri"/>
              </a:rPr>
              <a:t>class c,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it a leaf </a:t>
            </a:r>
            <a:r>
              <a:rPr sz="2400" spc="-5" dirty="0">
                <a:latin typeface="Calibri"/>
                <a:cs typeface="Calibri"/>
              </a:rPr>
              <a:t>and  output </a:t>
            </a:r>
            <a:r>
              <a:rPr sz="2400" spc="-85" dirty="0">
                <a:latin typeface="Calibri"/>
                <a:cs typeface="Calibri"/>
              </a:rPr>
              <a:t>“c”. </a:t>
            </a:r>
            <a:r>
              <a:rPr sz="2400" dirty="0">
                <a:latin typeface="Calibri"/>
                <a:cs typeface="Calibri"/>
              </a:rPr>
              <a:t>Otherwise, </a:t>
            </a:r>
            <a:r>
              <a:rPr sz="2400" spc="-5" dirty="0">
                <a:latin typeface="Calibri"/>
                <a:cs typeface="Calibri"/>
              </a:rPr>
              <a:t>when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hit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depth </a:t>
            </a:r>
            <a:r>
              <a:rPr sz="2400" dirty="0">
                <a:latin typeface="Calibri"/>
                <a:cs typeface="Calibri"/>
              </a:rPr>
              <a:t>limit,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output 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most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popular class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8008" y="221945"/>
            <a:ext cx="4428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 </a:t>
            </a:r>
            <a:r>
              <a:rPr sz="4000" spc="-80" dirty="0"/>
              <a:t>Tree</a:t>
            </a:r>
            <a:r>
              <a:rPr sz="4000" spc="-35" dirty="0"/>
              <a:t> </a:t>
            </a:r>
            <a:r>
              <a:rPr sz="4000" spc="-5" dirty="0"/>
              <a:t>Models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156461"/>
            <a:ext cx="8060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tree </a:t>
            </a:r>
            <a:r>
              <a:rPr sz="2400" spc="-5" dirty="0">
                <a:latin typeface="Calibri"/>
                <a:cs typeface="Calibri"/>
              </a:rPr>
              <a:t>depth increases, bias decreases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variance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generally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increases. </a:t>
            </a:r>
            <a:r>
              <a:rPr sz="2400" spc="-20" dirty="0">
                <a:latin typeface="Calibri"/>
                <a:cs typeface="Calibri"/>
              </a:rPr>
              <a:t>Why? </a:t>
            </a:r>
            <a:r>
              <a:rPr sz="2400" spc="-5" dirty="0">
                <a:latin typeface="Calibri"/>
                <a:cs typeface="Calibri"/>
              </a:rPr>
              <a:t>(Hint: </a:t>
            </a:r>
            <a:r>
              <a:rPr sz="2400" dirty="0">
                <a:latin typeface="Calibri"/>
                <a:cs typeface="Calibri"/>
              </a:rPr>
              <a:t>think </a:t>
            </a:r>
            <a:r>
              <a:rPr sz="2400" spc="-5" dirty="0">
                <a:latin typeface="Calibri"/>
                <a:cs typeface="Calibri"/>
              </a:rPr>
              <a:t>about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k-NN)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3382" y="2567177"/>
            <a:ext cx="2345690" cy="2024380"/>
          </a:xfrm>
          <a:custGeom>
            <a:avLst/>
            <a:gdLst/>
            <a:ahLst/>
            <a:cxnLst/>
            <a:rect l="l" t="t" r="r" b="b"/>
            <a:pathLst>
              <a:path w="2345690" h="2024379">
                <a:moveTo>
                  <a:pt x="1172718" y="0"/>
                </a:moveTo>
                <a:lnTo>
                  <a:pt x="0" y="2023999"/>
                </a:lnTo>
                <a:lnTo>
                  <a:pt x="2345309" y="2023999"/>
                </a:lnTo>
                <a:lnTo>
                  <a:pt x="11727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5091" y="2491485"/>
            <a:ext cx="592708" cy="2093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8345" y="4699254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5" dirty="0">
                <a:latin typeface="Calibri"/>
                <a:cs typeface="Calibri"/>
              </a:rPr>
              <a:t>decreases  with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05372" y="2491485"/>
            <a:ext cx="592709" cy="2099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15534" y="4699254"/>
            <a:ext cx="1738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Variance </a:t>
            </a:r>
            <a:r>
              <a:rPr sz="1800" spc="-10" dirty="0">
                <a:latin typeface="Calibri"/>
                <a:cs typeface="Calibri"/>
              </a:rPr>
              <a:t>increases 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9870" y="530478"/>
            <a:ext cx="3607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Ensemble</a:t>
            </a:r>
            <a:r>
              <a:rPr sz="3600" spc="-65" dirty="0"/>
              <a:t> </a:t>
            </a:r>
            <a:r>
              <a:rPr sz="3600" spc="-5" dirty="0"/>
              <a:t>Methods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235706"/>
            <a:ext cx="7863205" cy="45624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20" dirty="0">
                <a:latin typeface="Calibri"/>
                <a:cs typeface="Calibri"/>
              </a:rPr>
              <a:t>like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Crowdsourced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machine learning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70" dirty="0">
                <a:latin typeface="Calibri"/>
                <a:cs typeface="Calibri"/>
              </a:rPr>
              <a:t>Take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collection </a:t>
            </a:r>
            <a:r>
              <a:rPr sz="2400" spc="-5" dirty="0">
                <a:latin typeface="Calibri"/>
                <a:cs typeface="Calibri"/>
              </a:rPr>
              <a:t>of simple or </a:t>
            </a:r>
            <a:r>
              <a:rPr sz="2400" i="1" dirty="0">
                <a:latin typeface="Calibri"/>
                <a:cs typeface="Calibri"/>
              </a:rPr>
              <a:t>weak</a:t>
            </a:r>
            <a:r>
              <a:rPr sz="2400" i="1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learners</a:t>
            </a:r>
            <a:endParaRPr sz="2400">
              <a:latin typeface="Calibri"/>
              <a:cs typeface="Calibri"/>
            </a:endParaRPr>
          </a:p>
          <a:p>
            <a:pPr marL="12700" marR="906780">
              <a:lnSpc>
                <a:spcPct val="12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Combine </a:t>
            </a:r>
            <a:r>
              <a:rPr sz="2400" dirty="0">
                <a:latin typeface="Calibri"/>
                <a:cs typeface="Calibri"/>
              </a:rPr>
              <a:t>their </a:t>
            </a:r>
            <a:r>
              <a:rPr sz="2400" spc="-5" dirty="0">
                <a:latin typeface="Calibri"/>
                <a:cs typeface="Calibri"/>
              </a:rPr>
              <a:t>results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single, </a:t>
            </a:r>
            <a:r>
              <a:rPr sz="2400" spc="-15" dirty="0">
                <a:latin typeface="Calibri"/>
                <a:cs typeface="Calibri"/>
              </a:rPr>
              <a:t>better </a:t>
            </a:r>
            <a:r>
              <a:rPr sz="2400" dirty="0">
                <a:latin typeface="Calibri"/>
                <a:cs typeface="Calibri"/>
              </a:rPr>
              <a:t>learner  </a:t>
            </a:r>
            <a:r>
              <a:rPr sz="2400" spc="-25" dirty="0">
                <a:latin typeface="Calibri"/>
                <a:cs typeface="Calibri"/>
              </a:rPr>
              <a:t>Types: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Bagging: </a:t>
            </a:r>
            <a:r>
              <a:rPr sz="2400" spc="-15" dirty="0">
                <a:latin typeface="Calibri"/>
                <a:cs typeface="Calibri"/>
              </a:rPr>
              <a:t>train </a:t>
            </a:r>
            <a:r>
              <a:rPr sz="2400" spc="-5" dirty="0">
                <a:latin typeface="Calibri"/>
                <a:cs typeface="Calibri"/>
              </a:rPr>
              <a:t>learners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parallel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samples of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15" dirty="0">
                <a:latin typeface="Calibri"/>
                <a:cs typeface="Calibri"/>
              </a:rPr>
              <a:t>data,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10" dirty="0">
                <a:latin typeface="Calibri"/>
                <a:cs typeface="Calibri"/>
              </a:rPr>
              <a:t>combine by voting (discrete </a:t>
            </a:r>
            <a:r>
              <a:rPr sz="2400" spc="-5" dirty="0">
                <a:latin typeface="Calibri"/>
                <a:cs typeface="Calibri"/>
              </a:rPr>
              <a:t>output) or </a:t>
            </a:r>
            <a:r>
              <a:rPr sz="2400" spc="-10" dirty="0">
                <a:latin typeface="Calibri"/>
                <a:cs typeface="Calibri"/>
              </a:rPr>
              <a:t>by  </a:t>
            </a:r>
            <a:r>
              <a:rPr sz="2400" spc="-15" dirty="0">
                <a:latin typeface="Calibri"/>
                <a:cs typeface="Calibri"/>
              </a:rPr>
              <a:t>averaging </a:t>
            </a:r>
            <a:r>
              <a:rPr sz="2400" spc="-5" dirty="0">
                <a:latin typeface="Calibri"/>
                <a:cs typeface="Calibri"/>
              </a:rPr>
              <a:t>(continuous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output).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Stacking: </a:t>
            </a:r>
            <a:r>
              <a:rPr sz="2400" spc="-10" dirty="0">
                <a:latin typeface="Calibri"/>
                <a:cs typeface="Calibri"/>
              </a:rPr>
              <a:t>combine </a:t>
            </a:r>
            <a:r>
              <a:rPr sz="2400" dirty="0">
                <a:latin typeface="Calibri"/>
                <a:cs typeface="Calibri"/>
              </a:rPr>
              <a:t>model </a:t>
            </a:r>
            <a:r>
              <a:rPr sz="2400" spc="-5" dirty="0">
                <a:latin typeface="Calibri"/>
                <a:cs typeface="Calibri"/>
              </a:rPr>
              <a:t>outputs using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second-stage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learner </a:t>
            </a:r>
            <a:r>
              <a:rPr sz="2400" spc="-20" dirty="0">
                <a:latin typeface="Calibri"/>
                <a:cs typeface="Calibri"/>
              </a:rPr>
              <a:t>like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Boosting: </a:t>
            </a:r>
            <a:r>
              <a:rPr sz="2400" spc="-15" dirty="0">
                <a:latin typeface="Calibri"/>
                <a:cs typeface="Calibri"/>
              </a:rPr>
              <a:t>train </a:t>
            </a:r>
            <a:r>
              <a:rPr sz="2400" spc="-5" dirty="0">
                <a:latin typeface="Calibri"/>
                <a:cs typeface="Calibri"/>
              </a:rPr>
              <a:t>learners 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filtered </a:t>
            </a:r>
            <a:r>
              <a:rPr sz="2400" spc="-5" dirty="0">
                <a:latin typeface="Calibri"/>
                <a:cs typeface="Calibri"/>
              </a:rPr>
              <a:t>output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learners.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560" y="305765"/>
            <a:ext cx="3978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325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9107" y="2394330"/>
            <a:ext cx="1265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0875" algn="l"/>
              </a:tabLst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</a:t>
            </a:r>
            <a:r>
              <a:rPr sz="2625" spc="22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8160" y="2394330"/>
            <a:ext cx="565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25" dirty="0">
                <a:latin typeface="Cambria Math"/>
                <a:cs typeface="Cambria Math"/>
              </a:rPr>
              <a:t>𝑋</a:t>
            </a:r>
            <a:r>
              <a:rPr sz="2625" spc="1050" baseline="-15873" dirty="0">
                <a:latin typeface="Cambria Math"/>
                <a:cs typeface="Cambria Math"/>
              </a:rPr>
              <a:t>𝑗</a:t>
            </a:r>
            <a:r>
              <a:rPr sz="2400" spc="-245" dirty="0">
                <a:latin typeface="Cambria Math"/>
                <a:cs typeface="Cambria Math"/>
              </a:rPr>
              <a:t>𝛽</a:t>
            </a:r>
            <a:r>
              <a:rPr sz="2625" spc="794" baseline="-15873" dirty="0">
                <a:latin typeface="Cambria Math"/>
                <a:cs typeface="Cambria Math"/>
              </a:rPr>
              <a:t>𝑗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266190"/>
            <a:ext cx="4446905" cy="104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predicted </a:t>
            </a:r>
            <a:r>
              <a:rPr sz="2400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5" dirty="0">
                <a:latin typeface="Calibri"/>
                <a:cs typeface="Calibri"/>
              </a:rPr>
              <a:t>given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R="48895" algn="r">
              <a:lnSpc>
                <a:spcPct val="100000"/>
              </a:lnSpc>
              <a:spcBef>
                <a:spcPts val="5"/>
              </a:spcBef>
            </a:pPr>
            <a:r>
              <a:rPr sz="1750" spc="225" dirty="0">
                <a:latin typeface="Cambria Math"/>
                <a:cs typeface="Cambria Math"/>
              </a:rPr>
              <a:t>𝑝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865500"/>
            <a:ext cx="6456680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1861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Cambria Math"/>
                <a:cs typeface="Cambria Math"/>
              </a:rPr>
              <a:t>𝑗=1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of coefficients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dirty="0">
                <a:latin typeface="Calibri"/>
                <a:cs typeface="Calibri"/>
              </a:rPr>
              <a:t>is the regression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8021" t="31524" r="40513" b="53437"/>
          <a:stretch/>
        </p:blipFill>
        <p:spPr>
          <a:xfrm>
            <a:off x="2971800" y="1920430"/>
            <a:ext cx="2971800" cy="13012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79882" y="1156461"/>
            <a:ext cx="8326120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Grow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5" dirty="0">
                <a:latin typeface="Calibri"/>
                <a:cs typeface="Calibri"/>
              </a:rPr>
              <a:t>trees on </a:t>
            </a:r>
            <a:r>
              <a:rPr sz="2400" spc="-10" dirty="0">
                <a:latin typeface="Calibri"/>
                <a:cs typeface="Calibri"/>
              </a:rPr>
              <a:t>datasets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sampled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original </a:t>
            </a:r>
            <a:r>
              <a:rPr sz="2400" spc="-10" dirty="0">
                <a:latin typeface="Calibri"/>
                <a:cs typeface="Calibri"/>
              </a:rPr>
              <a:t>dataset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replacement </a:t>
            </a:r>
            <a:r>
              <a:rPr sz="2400" spc="-10" dirty="0">
                <a:latin typeface="Calibri"/>
                <a:cs typeface="Calibri"/>
              </a:rPr>
              <a:t>(bootstrap </a:t>
            </a:r>
            <a:r>
              <a:rPr sz="2400" spc="-5" dirty="0">
                <a:latin typeface="Calibri"/>
                <a:cs typeface="Calibri"/>
              </a:rPr>
              <a:t>samples), </a:t>
            </a:r>
            <a:r>
              <a:rPr sz="2400" dirty="0">
                <a:latin typeface="Calibri"/>
                <a:cs typeface="Calibri"/>
              </a:rPr>
              <a:t>p = number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features.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Draw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10" dirty="0">
                <a:latin typeface="Calibri"/>
                <a:cs typeface="Calibri"/>
              </a:rPr>
              <a:t>bootstrap </a:t>
            </a:r>
            <a:r>
              <a:rPr sz="2400" spc="-5" dirty="0">
                <a:latin typeface="Calibri"/>
                <a:cs typeface="Calibri"/>
              </a:rPr>
              <a:t>samples of </a:t>
            </a:r>
            <a:r>
              <a:rPr sz="2400" spc="-15" dirty="0">
                <a:latin typeface="Calibri"/>
                <a:cs typeface="Calibri"/>
              </a:rPr>
              <a:t>size 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Grow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40" dirty="0">
                <a:latin typeface="Calibri"/>
                <a:cs typeface="Calibri"/>
              </a:rPr>
              <a:t>Tree,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selecting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random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set of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out of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features </a:t>
            </a:r>
            <a:r>
              <a:rPr sz="2400" spc="-1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and choosing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best </a:t>
            </a:r>
            <a:r>
              <a:rPr sz="2400" spc="-15" dirty="0">
                <a:latin typeface="Calibri"/>
                <a:cs typeface="Calibri"/>
              </a:rPr>
              <a:t>feature to </a:t>
            </a:r>
            <a:r>
              <a:rPr sz="2400" spc="-5" dirty="0">
                <a:latin typeface="Calibri"/>
                <a:cs typeface="Calibri"/>
              </a:rPr>
              <a:t>split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on.</a:t>
            </a:r>
            <a:endParaRPr sz="2400">
              <a:latin typeface="Calibri"/>
              <a:cs typeface="Calibri"/>
            </a:endParaRPr>
          </a:p>
          <a:p>
            <a:pPr marL="287020" marR="48831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Aggregate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predictions of the trees (most popular </a:t>
            </a:r>
            <a:r>
              <a:rPr sz="2400" spc="-15" dirty="0">
                <a:latin typeface="Calibri"/>
                <a:cs typeface="Calibri"/>
              </a:rPr>
              <a:t>vote) to  </a:t>
            </a:r>
            <a:r>
              <a:rPr sz="2400" spc="-10" dirty="0">
                <a:latin typeface="Calibri"/>
                <a:cs typeface="Calibri"/>
              </a:rPr>
              <a:t>produce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final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Typically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might be </a:t>
            </a:r>
            <a:r>
              <a:rPr sz="2400" dirty="0">
                <a:latin typeface="Calibri"/>
                <a:cs typeface="Calibri"/>
              </a:rPr>
              <a:t>e.g. </a:t>
            </a:r>
            <a:r>
              <a:rPr sz="2400" spc="-5" dirty="0">
                <a:latin typeface="Calibri"/>
                <a:cs typeface="Calibri"/>
              </a:rPr>
              <a:t>sqrt(p) but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smaller.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33274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Principles: </a:t>
            </a:r>
            <a:r>
              <a:rPr spc="-15" dirty="0"/>
              <a:t>we want to </a:t>
            </a:r>
            <a:r>
              <a:rPr spc="-25" dirty="0"/>
              <a:t>take </a:t>
            </a:r>
            <a:r>
              <a:rPr dirty="0"/>
              <a:t>a </a:t>
            </a:r>
            <a:r>
              <a:rPr spc="-20" dirty="0">
                <a:solidFill>
                  <a:srgbClr val="C00000"/>
                </a:solidFill>
              </a:rPr>
              <a:t>vote </a:t>
            </a:r>
            <a:r>
              <a:rPr spc="-10" dirty="0">
                <a:solidFill>
                  <a:srgbClr val="C00000"/>
                </a:solidFill>
              </a:rPr>
              <a:t>between </a:t>
            </a:r>
            <a:r>
              <a:rPr spc="-20" dirty="0">
                <a:solidFill>
                  <a:srgbClr val="C00000"/>
                </a:solidFill>
              </a:rPr>
              <a:t>different </a:t>
            </a:r>
            <a:r>
              <a:rPr spc="-5" dirty="0">
                <a:solidFill>
                  <a:srgbClr val="C00000"/>
                </a:solidFill>
              </a:rPr>
              <a:t>learners </a:t>
            </a:r>
            <a:r>
              <a:rPr spc="-5" dirty="0"/>
              <a:t>so  </a:t>
            </a:r>
            <a:r>
              <a:rPr spc="-15" dirty="0"/>
              <a:t>we </a:t>
            </a:r>
            <a:r>
              <a:rPr spc="-5" dirty="0"/>
              <a:t>don’t </a:t>
            </a:r>
            <a:r>
              <a:rPr spc="-15" dirty="0"/>
              <a:t>want </a:t>
            </a:r>
            <a:r>
              <a:rPr dirty="0"/>
              <a:t>the </a:t>
            </a:r>
            <a:r>
              <a:rPr spc="-5" dirty="0"/>
              <a:t>models </a:t>
            </a:r>
            <a:r>
              <a:rPr spc="-15" dirty="0"/>
              <a:t>to </a:t>
            </a:r>
            <a:r>
              <a:rPr spc="-5" dirty="0"/>
              <a:t>be </a:t>
            </a:r>
            <a:r>
              <a:rPr spc="-15" dirty="0"/>
              <a:t>too </a:t>
            </a:r>
            <a:r>
              <a:rPr spc="-35" dirty="0"/>
              <a:t>similar. </a:t>
            </a:r>
            <a:r>
              <a:rPr spc="-5" dirty="0"/>
              <a:t>These </a:t>
            </a:r>
            <a:r>
              <a:rPr spc="-10" dirty="0"/>
              <a:t>two </a:t>
            </a:r>
            <a:r>
              <a:rPr spc="-5" dirty="0"/>
              <a:t>criteria  </a:t>
            </a:r>
            <a:r>
              <a:rPr spc="-10" dirty="0"/>
              <a:t>ensure </a:t>
            </a:r>
            <a:r>
              <a:rPr spc="-10" dirty="0">
                <a:solidFill>
                  <a:srgbClr val="C00000"/>
                </a:solidFill>
              </a:rPr>
              <a:t>diversity </a:t>
            </a:r>
            <a:r>
              <a:rPr dirty="0"/>
              <a:t>in the individual</a:t>
            </a:r>
            <a:r>
              <a:rPr spc="0" dirty="0"/>
              <a:t> </a:t>
            </a:r>
            <a:r>
              <a:rPr spc="-10" dirty="0"/>
              <a:t>trees:</a:t>
            </a:r>
          </a:p>
          <a:p>
            <a:pPr marL="29019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90195" algn="l"/>
              </a:tabLst>
            </a:pPr>
            <a:r>
              <a:rPr spc="-20" dirty="0"/>
              <a:t>Draw </a:t>
            </a:r>
            <a:r>
              <a:rPr dirty="0"/>
              <a:t>K </a:t>
            </a:r>
            <a:r>
              <a:rPr spc="-15" dirty="0"/>
              <a:t>bootstrap </a:t>
            </a:r>
            <a:r>
              <a:rPr spc="-5" dirty="0"/>
              <a:t>samples of </a:t>
            </a:r>
            <a:r>
              <a:rPr spc="-15" dirty="0"/>
              <a:t>size </a:t>
            </a:r>
            <a:r>
              <a:rPr dirty="0"/>
              <a:t>N:</a:t>
            </a:r>
          </a:p>
          <a:p>
            <a:pPr marL="747395" lvl="1" indent="-274320">
              <a:lnSpc>
                <a:spcPct val="100000"/>
              </a:lnSpc>
              <a:spcBef>
                <a:spcPts val="1205"/>
              </a:spcBef>
              <a:buChar char="•"/>
              <a:tabLst>
                <a:tab pos="748030" algn="l"/>
              </a:tabLst>
            </a:pPr>
            <a:r>
              <a:rPr sz="2400" spc="-15" dirty="0">
                <a:solidFill>
                  <a:srgbClr val="1F487C"/>
                </a:solidFill>
                <a:latin typeface="Calibri"/>
                <a:cs typeface="Calibri"/>
              </a:rPr>
              <a:t>Each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tree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trained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on </a:t>
            </a:r>
            <a:r>
              <a:rPr sz="2400" spc="-20" dirty="0">
                <a:solidFill>
                  <a:srgbClr val="1F487C"/>
                </a:solidFill>
                <a:latin typeface="Calibri"/>
                <a:cs typeface="Calibri"/>
              </a:rPr>
              <a:t>different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 marL="290195" marR="3492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90195" algn="l"/>
              </a:tabLst>
            </a:pPr>
            <a:r>
              <a:rPr spc="-15" dirty="0"/>
              <a:t>Grow </a:t>
            </a:r>
            <a:r>
              <a:rPr dirty="0"/>
              <a:t>a </a:t>
            </a:r>
            <a:r>
              <a:rPr spc="-5" dirty="0"/>
              <a:t>Decision </a:t>
            </a:r>
            <a:r>
              <a:rPr spc="-40" dirty="0"/>
              <a:t>Tree, </a:t>
            </a:r>
            <a:r>
              <a:rPr spc="-10" dirty="0"/>
              <a:t>by </a:t>
            </a:r>
            <a:r>
              <a:rPr spc="-5" dirty="0"/>
              <a:t>selecting </a:t>
            </a:r>
            <a:r>
              <a:rPr dirty="0"/>
              <a:t>a </a:t>
            </a:r>
            <a:r>
              <a:rPr spc="-15" dirty="0">
                <a:solidFill>
                  <a:srgbClr val="C00000"/>
                </a:solidFill>
              </a:rPr>
              <a:t>random </a:t>
            </a:r>
            <a:r>
              <a:rPr spc="-5" dirty="0">
                <a:solidFill>
                  <a:srgbClr val="C00000"/>
                </a:solidFill>
              </a:rPr>
              <a:t>set of </a:t>
            </a:r>
            <a:r>
              <a:rPr dirty="0">
                <a:solidFill>
                  <a:srgbClr val="C00000"/>
                </a:solidFill>
              </a:rPr>
              <a:t>m </a:t>
            </a:r>
            <a:r>
              <a:rPr spc="-5" dirty="0">
                <a:solidFill>
                  <a:srgbClr val="C00000"/>
                </a:solidFill>
              </a:rPr>
              <a:t>out of </a:t>
            </a:r>
            <a:r>
              <a:rPr dirty="0">
                <a:solidFill>
                  <a:srgbClr val="C00000"/>
                </a:solidFill>
              </a:rPr>
              <a:t>p  </a:t>
            </a:r>
            <a:r>
              <a:rPr spc="-15" dirty="0">
                <a:solidFill>
                  <a:srgbClr val="C00000"/>
                </a:solidFill>
              </a:rPr>
              <a:t>features </a:t>
            </a:r>
            <a:r>
              <a:rPr spc="-15" dirty="0"/>
              <a:t>at </a:t>
            </a:r>
            <a:r>
              <a:rPr dirty="0"/>
              <a:t>each </a:t>
            </a:r>
            <a:r>
              <a:rPr spc="-5" dirty="0"/>
              <a:t>node, and choosing </a:t>
            </a:r>
            <a:r>
              <a:rPr dirty="0"/>
              <a:t>the </a:t>
            </a:r>
            <a:r>
              <a:rPr spc="-10" dirty="0"/>
              <a:t>best </a:t>
            </a:r>
            <a:r>
              <a:rPr spc="-20" dirty="0"/>
              <a:t>feature </a:t>
            </a:r>
            <a:r>
              <a:rPr spc="-15" dirty="0"/>
              <a:t>to </a:t>
            </a:r>
            <a:r>
              <a:rPr spc="-5" dirty="0"/>
              <a:t>split</a:t>
            </a:r>
            <a:r>
              <a:rPr spc="10" dirty="0"/>
              <a:t> </a:t>
            </a:r>
            <a:r>
              <a:rPr spc="-10" dirty="0"/>
              <a:t>on.</a:t>
            </a:r>
          </a:p>
          <a:p>
            <a:pPr marL="747395" lvl="1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748030" algn="l"/>
              </a:tabLst>
            </a:pP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Corresponding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nodes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in </a:t>
            </a:r>
            <a:r>
              <a:rPr sz="2400" spc="-20" dirty="0">
                <a:solidFill>
                  <a:srgbClr val="1F487C"/>
                </a:solidFill>
                <a:latin typeface="Calibri"/>
                <a:cs typeface="Calibri"/>
              </a:rPr>
              <a:t>different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trees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(usually) </a:t>
            </a:r>
            <a:r>
              <a:rPr sz="2400" spc="-15" dirty="0">
                <a:solidFill>
                  <a:srgbClr val="1F487C"/>
                </a:solidFill>
                <a:latin typeface="Calibri"/>
                <a:cs typeface="Calibri"/>
              </a:rPr>
              <a:t>cant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use</a:t>
            </a:r>
            <a:r>
              <a:rPr sz="2400" spc="7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marL="747395">
              <a:lnSpc>
                <a:spcPct val="100000"/>
              </a:lnSpc>
            </a:pPr>
            <a:r>
              <a:rPr spc="-5" dirty="0">
                <a:solidFill>
                  <a:srgbClr val="1F487C"/>
                </a:solidFill>
              </a:rPr>
              <a:t>same </a:t>
            </a:r>
            <a:r>
              <a:rPr spc="-20" dirty="0">
                <a:solidFill>
                  <a:srgbClr val="1F487C"/>
                </a:solidFill>
              </a:rPr>
              <a:t>feature </a:t>
            </a:r>
            <a:r>
              <a:rPr spc="-15" dirty="0">
                <a:solidFill>
                  <a:srgbClr val="1F487C"/>
                </a:solidFill>
              </a:rPr>
              <a:t>to</a:t>
            </a:r>
            <a:r>
              <a:rPr spc="-5" dirty="0">
                <a:solidFill>
                  <a:srgbClr val="1F487C"/>
                </a:solidFill>
              </a:rPr>
              <a:t> split.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7372" y="1156461"/>
            <a:ext cx="8210550" cy="444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35" dirty="0">
                <a:solidFill>
                  <a:srgbClr val="3D932F"/>
                </a:solidFill>
                <a:latin typeface="Calibri"/>
                <a:cs typeface="Calibri"/>
              </a:rPr>
              <a:t>Very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popular </a:t>
            </a:r>
            <a:r>
              <a:rPr sz="2400" b="1" dirty="0">
                <a:solidFill>
                  <a:srgbClr val="3D932F"/>
                </a:solidFill>
                <a:latin typeface="Calibri"/>
                <a:cs typeface="Calibri"/>
              </a:rPr>
              <a:t>in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practice, </a:t>
            </a:r>
            <a:r>
              <a:rPr sz="2400" spc="-10" dirty="0">
                <a:latin typeface="Calibri"/>
                <a:cs typeface="Calibri"/>
              </a:rPr>
              <a:t>probably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5" dirty="0">
                <a:latin typeface="Calibri"/>
                <a:cs typeface="Calibri"/>
              </a:rPr>
              <a:t>popular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dense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(&lt;=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5" dirty="0">
                <a:latin typeface="Calibri"/>
                <a:cs typeface="Calibri"/>
              </a:rPr>
              <a:t>few </a:t>
            </a:r>
            <a:r>
              <a:rPr sz="2400" spc="-5" dirty="0">
                <a:latin typeface="Calibri"/>
                <a:cs typeface="Calibri"/>
              </a:rPr>
              <a:t>thousand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features)</a:t>
            </a:r>
            <a:endParaRPr sz="2400">
              <a:latin typeface="Calibri"/>
              <a:cs typeface="Calibri"/>
            </a:endParaRPr>
          </a:p>
          <a:p>
            <a:pPr marL="355600" marR="9575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20" dirty="0">
                <a:solidFill>
                  <a:srgbClr val="3D932F"/>
                </a:solidFill>
                <a:latin typeface="Calibri"/>
                <a:cs typeface="Calibri"/>
              </a:rPr>
              <a:t>Easy </a:t>
            </a: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to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implement </a:t>
            </a:r>
            <a:r>
              <a:rPr sz="2400" spc="-15" dirty="0">
                <a:latin typeface="Calibri"/>
                <a:cs typeface="Calibri"/>
              </a:rPr>
              <a:t>(train </a:t>
            </a:r>
            <a:r>
              <a:rPr sz="2400" dirty="0">
                <a:latin typeface="Calibri"/>
                <a:cs typeface="Calibri"/>
              </a:rPr>
              <a:t>a lot </a:t>
            </a:r>
            <a:r>
              <a:rPr sz="2400" spc="-10" dirty="0">
                <a:latin typeface="Calibri"/>
                <a:cs typeface="Calibri"/>
              </a:rPr>
              <a:t>of trees).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spc="-10" dirty="0">
                <a:latin typeface="Calibri"/>
                <a:cs typeface="Calibri"/>
              </a:rPr>
              <a:t>match </a:t>
            </a:r>
            <a:r>
              <a:rPr sz="2400" spc="-20" dirty="0">
                <a:latin typeface="Calibri"/>
                <a:cs typeface="Calibri"/>
              </a:rPr>
              <a:t>for  </a:t>
            </a:r>
            <a:r>
              <a:rPr sz="2400" spc="-5" dirty="0">
                <a:latin typeface="Calibri"/>
                <a:cs typeface="Calibri"/>
              </a:rPr>
              <a:t>MapReduce.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Parallelizes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easily </a:t>
            </a:r>
            <a:r>
              <a:rPr sz="2400" spc="-5" dirty="0">
                <a:latin typeface="Calibri"/>
                <a:cs typeface="Calibri"/>
              </a:rPr>
              <a:t>(but not necessarily</a:t>
            </a:r>
            <a:r>
              <a:rPr sz="2400" spc="-10" dirty="0">
                <a:latin typeface="Calibri"/>
                <a:cs typeface="Calibri"/>
              </a:rPr>
              <a:t> efficiently).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Not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quite state-of-the-art accuracy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5" dirty="0">
                <a:latin typeface="Calibri"/>
                <a:cs typeface="Calibri"/>
              </a:rPr>
              <a:t>DNNs </a:t>
            </a:r>
            <a:r>
              <a:rPr sz="2400" spc="-10" dirty="0">
                <a:latin typeface="Calibri"/>
                <a:cs typeface="Calibri"/>
              </a:rPr>
              <a:t>generally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40" dirty="0">
                <a:latin typeface="Calibri"/>
                <a:cs typeface="Calibri"/>
              </a:rPr>
              <a:t>better,  </a:t>
            </a:r>
            <a:r>
              <a:rPr sz="2400" spc="-5" dirty="0">
                <a:latin typeface="Calibri"/>
                <a:cs typeface="Calibri"/>
              </a:rPr>
              <a:t>and sometimes 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spc="-15" dirty="0">
                <a:latin typeface="Calibri"/>
                <a:cs typeface="Calibri"/>
              </a:rPr>
              <a:t>boosted </a:t>
            </a:r>
            <a:r>
              <a:rPr sz="2400" spc="-10" dirty="0">
                <a:latin typeface="Calibri"/>
                <a:cs typeface="Calibri"/>
              </a:rPr>
              <a:t>trees.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Needs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many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passes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least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max </a:t>
            </a:r>
            <a:r>
              <a:rPr sz="2400" spc="-5" dirty="0">
                <a:latin typeface="Calibri"/>
                <a:cs typeface="Calibri"/>
              </a:rPr>
              <a:t>depth</a:t>
            </a:r>
            <a:r>
              <a:rPr sz="2400" spc="-10" dirty="0">
                <a:latin typeface="Calibri"/>
                <a:cs typeface="Calibri"/>
              </a:rPr>
              <a:t> of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trees. </a:t>
            </a:r>
            <a:r>
              <a:rPr sz="2400" spc="-5" dirty="0">
                <a:latin typeface="Calibri"/>
                <a:cs typeface="Calibri"/>
              </a:rPr>
              <a:t>(&lt;&lt; </a:t>
            </a:r>
            <a:r>
              <a:rPr sz="2400" spc="-15" dirty="0">
                <a:latin typeface="Calibri"/>
                <a:cs typeface="Calibri"/>
              </a:rPr>
              <a:t>boosted </a:t>
            </a:r>
            <a:r>
              <a:rPr sz="2400" spc="-10" dirty="0">
                <a:latin typeface="Calibri"/>
                <a:cs typeface="Calibri"/>
              </a:rPr>
              <a:t>trees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though)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Easy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overfit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hard to </a:t>
            </a:r>
            <a:r>
              <a:rPr sz="2400" spc="-5" dirty="0">
                <a:latin typeface="Calibri"/>
                <a:cs typeface="Calibri"/>
              </a:rPr>
              <a:t>balance </a:t>
            </a:r>
            <a:r>
              <a:rPr sz="2400" spc="-10" dirty="0">
                <a:latin typeface="Calibri"/>
                <a:cs typeface="Calibri"/>
              </a:rPr>
              <a:t>accuracy/fit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tradeoff.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2748" y="221945"/>
            <a:ext cx="4780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Boosted </a:t>
            </a:r>
            <a:r>
              <a:rPr sz="4000" spc="-5" dirty="0"/>
              <a:t>Decision</a:t>
            </a:r>
            <a:r>
              <a:rPr sz="4000" spc="-50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096884" cy="465963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recently-developed alternative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random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Forests: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contrast to RFs </a:t>
            </a:r>
            <a:r>
              <a:rPr sz="2400" dirty="0">
                <a:latin typeface="Calibri"/>
                <a:cs typeface="Calibri"/>
              </a:rPr>
              <a:t>whose </a:t>
            </a:r>
            <a:r>
              <a:rPr sz="2400" spc="-5" dirty="0">
                <a:latin typeface="Calibri"/>
                <a:cs typeface="Calibri"/>
              </a:rPr>
              <a:t>trees </a:t>
            </a:r>
            <a:r>
              <a:rPr sz="2400" spc="-1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trained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independently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spc="-10" dirty="0">
                <a:latin typeface="Calibri"/>
                <a:cs typeface="Calibri"/>
              </a:rPr>
              <a:t>BDT  </a:t>
            </a:r>
            <a:r>
              <a:rPr sz="2400" spc="-5" dirty="0">
                <a:latin typeface="Calibri"/>
                <a:cs typeface="Calibri"/>
              </a:rPr>
              <a:t>trees </a:t>
            </a:r>
            <a:r>
              <a:rPr sz="2400" spc="-10" dirty="0">
                <a:latin typeface="Calibri"/>
                <a:cs typeface="Calibri"/>
              </a:rPr>
              <a:t>are trained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sequentially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boosting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spc="-10" dirty="0">
                <a:latin typeface="Calibri"/>
                <a:cs typeface="Calibri"/>
              </a:rPr>
              <a:t>Each tree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trained 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weighted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10" dirty="0">
                <a:latin typeface="Calibri"/>
                <a:cs typeface="Calibri"/>
              </a:rPr>
              <a:t>emphasizes incorrectly-labeled  </a:t>
            </a:r>
            <a:r>
              <a:rPr sz="2400" spc="-5" dirty="0">
                <a:latin typeface="Calibri"/>
                <a:cs typeface="Calibri"/>
              </a:rPr>
              <a:t>instances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previous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trees.</a:t>
            </a:r>
            <a:endParaRPr sz="2400">
              <a:latin typeface="Calibri"/>
              <a:cs typeface="Calibri"/>
            </a:endParaRPr>
          </a:p>
          <a:p>
            <a:pPr marL="355600" marR="95123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Both methods </a:t>
            </a:r>
            <a:r>
              <a:rPr sz="2400" spc="-10" dirty="0">
                <a:latin typeface="Calibri"/>
                <a:cs typeface="Calibri"/>
              </a:rPr>
              <a:t>can produce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0" dirty="0">
                <a:latin typeface="Calibri"/>
                <a:cs typeface="Calibri"/>
              </a:rPr>
              <a:t>high-quality </a:t>
            </a:r>
            <a:r>
              <a:rPr sz="2400" dirty="0">
                <a:latin typeface="Calibri"/>
                <a:cs typeface="Calibri"/>
              </a:rPr>
              <a:t>models.  </a:t>
            </a:r>
            <a:r>
              <a:rPr sz="2400" spc="-5" dirty="0">
                <a:latin typeface="Calibri"/>
                <a:cs typeface="Calibri"/>
              </a:rPr>
              <a:t>Superiority of one </a:t>
            </a:r>
            <a:r>
              <a:rPr sz="2400" dirty="0">
                <a:latin typeface="Calibri"/>
                <a:cs typeface="Calibri"/>
              </a:rPr>
              <a:t>method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other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20" dirty="0">
                <a:latin typeface="Calibri"/>
                <a:cs typeface="Calibri"/>
              </a:rPr>
              <a:t>dataset-  </a:t>
            </a:r>
            <a:r>
              <a:rPr sz="2400" spc="-5" dirty="0">
                <a:latin typeface="Calibri"/>
                <a:cs typeface="Calibri"/>
              </a:rPr>
              <a:t>dependent.</a:t>
            </a:r>
            <a:endParaRPr sz="2400">
              <a:latin typeface="Calibri"/>
              <a:cs typeface="Calibri"/>
            </a:endParaRPr>
          </a:p>
          <a:p>
            <a:pPr marL="355600" marR="23558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Resource requirements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as well, so </a:t>
            </a:r>
            <a:r>
              <a:rPr sz="2400" dirty="0">
                <a:latin typeface="Calibri"/>
                <a:cs typeface="Calibri"/>
              </a:rPr>
              <a:t>its  actually </a:t>
            </a:r>
            <a:r>
              <a:rPr sz="2400" spc="-5" dirty="0">
                <a:latin typeface="Calibri"/>
                <a:cs typeface="Calibri"/>
              </a:rPr>
              <a:t>non-trivial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compare </a:t>
            </a:r>
            <a:r>
              <a:rPr sz="2400" dirty="0">
                <a:latin typeface="Calibri"/>
                <a:cs typeface="Calibri"/>
              </a:rPr>
              <a:t>the methods </a:t>
            </a:r>
            <a:r>
              <a:rPr sz="2400" spc="-10" dirty="0">
                <a:latin typeface="Calibri"/>
                <a:cs typeface="Calibri"/>
              </a:rPr>
              <a:t>(what resources 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you </a:t>
            </a:r>
            <a:r>
              <a:rPr sz="2400" spc="-5" dirty="0">
                <a:latin typeface="Calibri"/>
                <a:cs typeface="Calibri"/>
              </a:rPr>
              <a:t>fix during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experiment?).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118" y="221945"/>
            <a:ext cx="6900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 </a:t>
            </a:r>
            <a:r>
              <a:rPr sz="4000" spc="-25" dirty="0"/>
              <a:t>Forests </a:t>
            </a:r>
            <a:r>
              <a:rPr sz="4000" spc="-5" dirty="0"/>
              <a:t>vs </a:t>
            </a:r>
            <a:r>
              <a:rPr sz="4000" spc="-15" dirty="0"/>
              <a:t>Boosted</a:t>
            </a:r>
            <a:r>
              <a:rPr sz="4000" spc="-5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102600" cy="10623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The “geometry” of </a:t>
            </a:r>
            <a:r>
              <a:rPr sz="2400" dirty="0">
                <a:latin typeface="Calibri"/>
                <a:cs typeface="Calibri"/>
              </a:rPr>
              <a:t>the methods 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(MNIST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data):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Random </a:t>
            </a:r>
            <a:r>
              <a:rPr sz="2400" spc="-20" dirty="0">
                <a:latin typeface="Calibri"/>
                <a:cs typeface="Calibri"/>
              </a:rPr>
              <a:t>forest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40" dirty="0">
                <a:latin typeface="Calibri"/>
                <a:cs typeface="Calibri"/>
              </a:rPr>
              <a:t>10’s </a:t>
            </a:r>
            <a:r>
              <a:rPr sz="2400" spc="-5" dirty="0">
                <a:latin typeface="Calibri"/>
                <a:cs typeface="Calibri"/>
              </a:rPr>
              <a:t>of deep, </a:t>
            </a:r>
            <a:r>
              <a:rPr sz="2400" spc="-15" dirty="0">
                <a:latin typeface="Calibri"/>
                <a:cs typeface="Calibri"/>
              </a:rPr>
              <a:t>large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8291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217" y="0"/>
                </a:moveTo>
                <a:lnTo>
                  <a:pt x="0" y="1443482"/>
                </a:lnTo>
                <a:lnTo>
                  <a:pt x="1710308" y="1443482"/>
                </a:lnTo>
                <a:lnTo>
                  <a:pt x="855217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24091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90" h="1443989">
                <a:moveTo>
                  <a:pt x="855090" y="0"/>
                </a:moveTo>
                <a:lnTo>
                  <a:pt x="0" y="1443482"/>
                </a:lnTo>
                <a:lnTo>
                  <a:pt x="1710181" y="1443482"/>
                </a:lnTo>
                <a:lnTo>
                  <a:pt x="855090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1909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090" y="0"/>
                </a:moveTo>
                <a:lnTo>
                  <a:pt x="0" y="1443482"/>
                </a:lnTo>
                <a:lnTo>
                  <a:pt x="1710181" y="1443482"/>
                </a:lnTo>
                <a:lnTo>
                  <a:pt x="855090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67373" y="3117037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8775" y="2924047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6460" algn="l"/>
              </a:tabLst>
            </a:pPr>
            <a:r>
              <a:rPr sz="1800" spc="-5" dirty="0">
                <a:latin typeface="Calibri"/>
                <a:cs typeface="Calibri"/>
              </a:rPr>
              <a:t>Depth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8775" y="3198367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20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5" dirty="0"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8291" y="4231259"/>
            <a:ext cx="6206490" cy="706755"/>
          </a:xfrm>
          <a:custGeom>
            <a:avLst/>
            <a:gdLst/>
            <a:ahLst/>
            <a:cxnLst/>
            <a:rect l="l" t="t" r="r" b="b"/>
            <a:pathLst>
              <a:path w="6206490" h="706754">
                <a:moveTo>
                  <a:pt x="6205982" y="0"/>
                </a:moveTo>
                <a:lnTo>
                  <a:pt x="6204137" y="71224"/>
                </a:lnTo>
                <a:lnTo>
                  <a:pt x="6198846" y="137554"/>
                </a:lnTo>
                <a:lnTo>
                  <a:pt x="6190471" y="197571"/>
                </a:lnTo>
                <a:lnTo>
                  <a:pt x="6179375" y="249856"/>
                </a:lnTo>
                <a:lnTo>
                  <a:pt x="6165922" y="292991"/>
                </a:lnTo>
                <a:lnTo>
                  <a:pt x="6133396" y="346138"/>
                </a:lnTo>
                <a:lnTo>
                  <a:pt x="6115050" y="353314"/>
                </a:lnTo>
                <a:lnTo>
                  <a:pt x="3225292" y="353314"/>
                </a:lnTo>
                <a:lnTo>
                  <a:pt x="3206940" y="360489"/>
                </a:lnTo>
                <a:lnTo>
                  <a:pt x="3174379" y="413629"/>
                </a:lnTo>
                <a:lnTo>
                  <a:pt x="3160903" y="456755"/>
                </a:lnTo>
                <a:lnTo>
                  <a:pt x="3149784" y="509025"/>
                </a:lnTo>
                <a:lnTo>
                  <a:pt x="3141388" y="569019"/>
                </a:lnTo>
                <a:lnTo>
                  <a:pt x="3136082" y="635317"/>
                </a:lnTo>
                <a:lnTo>
                  <a:pt x="3134233" y="706501"/>
                </a:lnTo>
                <a:lnTo>
                  <a:pt x="3132383" y="635317"/>
                </a:lnTo>
                <a:lnTo>
                  <a:pt x="3127079" y="569019"/>
                </a:lnTo>
                <a:lnTo>
                  <a:pt x="3118688" y="509025"/>
                </a:lnTo>
                <a:lnTo>
                  <a:pt x="3107578" y="456755"/>
                </a:lnTo>
                <a:lnTo>
                  <a:pt x="3094117" y="413629"/>
                </a:lnTo>
                <a:lnTo>
                  <a:pt x="3061611" y="360489"/>
                </a:lnTo>
                <a:lnTo>
                  <a:pt x="3043300" y="353314"/>
                </a:lnTo>
                <a:lnTo>
                  <a:pt x="91058" y="353314"/>
                </a:lnTo>
                <a:lnTo>
                  <a:pt x="72707" y="346138"/>
                </a:lnTo>
                <a:lnTo>
                  <a:pt x="40146" y="292991"/>
                </a:lnTo>
                <a:lnTo>
                  <a:pt x="26669" y="249856"/>
                </a:lnTo>
                <a:lnTo>
                  <a:pt x="15551" y="197571"/>
                </a:lnTo>
                <a:lnTo>
                  <a:pt x="7155" y="137554"/>
                </a:lnTo>
                <a:lnTo>
                  <a:pt x="1849" y="71224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39410" y="4956809"/>
            <a:ext cx="1153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28291" y="4014342"/>
            <a:ext cx="1710689" cy="201295"/>
          </a:xfrm>
          <a:custGeom>
            <a:avLst/>
            <a:gdLst/>
            <a:ahLst/>
            <a:cxnLst/>
            <a:rect l="l" t="t" r="r" b="b"/>
            <a:pathLst>
              <a:path w="1710689" h="201295">
                <a:moveTo>
                  <a:pt x="1710308" y="0"/>
                </a:moveTo>
                <a:lnTo>
                  <a:pt x="1708278" y="39110"/>
                </a:lnTo>
                <a:lnTo>
                  <a:pt x="1702736" y="71040"/>
                </a:lnTo>
                <a:lnTo>
                  <a:pt x="1694503" y="92565"/>
                </a:lnTo>
                <a:lnTo>
                  <a:pt x="1684400" y="100456"/>
                </a:lnTo>
                <a:lnTo>
                  <a:pt x="889634" y="100456"/>
                </a:lnTo>
                <a:lnTo>
                  <a:pt x="879586" y="108348"/>
                </a:lnTo>
                <a:lnTo>
                  <a:pt x="871346" y="129873"/>
                </a:lnTo>
                <a:lnTo>
                  <a:pt x="865774" y="161803"/>
                </a:lnTo>
                <a:lnTo>
                  <a:pt x="863726" y="200913"/>
                </a:lnTo>
                <a:lnTo>
                  <a:pt x="861698" y="161803"/>
                </a:lnTo>
                <a:lnTo>
                  <a:pt x="856170" y="129873"/>
                </a:lnTo>
                <a:lnTo>
                  <a:pt x="847975" y="108348"/>
                </a:lnTo>
                <a:lnTo>
                  <a:pt x="837945" y="100456"/>
                </a:lnTo>
                <a:lnTo>
                  <a:pt x="25907" y="100456"/>
                </a:lnTo>
                <a:lnTo>
                  <a:pt x="15805" y="92565"/>
                </a:lnTo>
                <a:lnTo>
                  <a:pt x="7572" y="71040"/>
                </a:lnTo>
                <a:lnTo>
                  <a:pt x="2030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75738" y="4234053"/>
            <a:ext cx="146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100k’s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729" y="2491485"/>
            <a:ext cx="593090" cy="2188845"/>
          </a:xfrm>
          <a:custGeom>
            <a:avLst/>
            <a:gdLst/>
            <a:ahLst/>
            <a:cxnLst/>
            <a:rect l="l" t="t" r="r" b="b"/>
            <a:pathLst>
              <a:path w="593090" h="2188845">
                <a:moveTo>
                  <a:pt x="592670" y="1892300"/>
                </a:moveTo>
                <a:lnTo>
                  <a:pt x="0" y="1892300"/>
                </a:lnTo>
                <a:lnTo>
                  <a:pt x="296341" y="2188591"/>
                </a:lnTo>
                <a:lnTo>
                  <a:pt x="592670" y="1892300"/>
                </a:lnTo>
                <a:close/>
              </a:path>
              <a:path w="593090" h="2188845">
                <a:moveTo>
                  <a:pt x="444500" y="0"/>
                </a:moveTo>
                <a:lnTo>
                  <a:pt x="148170" y="0"/>
                </a:lnTo>
                <a:lnTo>
                  <a:pt x="148170" y="1892300"/>
                </a:lnTo>
                <a:lnTo>
                  <a:pt x="444500" y="1892300"/>
                </a:lnTo>
                <a:lnTo>
                  <a:pt x="444500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8767" y="4699254"/>
            <a:ext cx="1370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10" dirty="0">
                <a:latin typeface="Calibri"/>
                <a:cs typeface="Calibri"/>
              </a:rPr>
              <a:t>reduction  through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54225" y="5257800"/>
            <a:ext cx="6581140" cy="593090"/>
          </a:xfrm>
          <a:custGeom>
            <a:avLst/>
            <a:gdLst/>
            <a:ahLst/>
            <a:cxnLst/>
            <a:rect l="l" t="t" r="r" b="b"/>
            <a:pathLst>
              <a:path w="6581140" h="593089">
                <a:moveTo>
                  <a:pt x="6284341" y="0"/>
                </a:moveTo>
                <a:lnTo>
                  <a:pt x="6284341" y="148209"/>
                </a:lnTo>
                <a:lnTo>
                  <a:pt x="0" y="148209"/>
                </a:lnTo>
                <a:lnTo>
                  <a:pt x="0" y="444500"/>
                </a:lnTo>
                <a:lnTo>
                  <a:pt x="6284341" y="444500"/>
                </a:lnTo>
                <a:lnTo>
                  <a:pt x="6284341" y="592658"/>
                </a:lnTo>
                <a:lnTo>
                  <a:pt x="6580758" y="296291"/>
                </a:lnTo>
                <a:lnTo>
                  <a:pt x="6284341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87726" y="5783071"/>
            <a:ext cx="4872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Variance </a:t>
            </a:r>
            <a:r>
              <a:rPr sz="1800" spc="-5" dirty="0">
                <a:latin typeface="Calibri"/>
                <a:cs typeface="Calibri"/>
              </a:rPr>
              <a:t>reduction through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ensemble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118" y="221945"/>
            <a:ext cx="6900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 </a:t>
            </a:r>
            <a:r>
              <a:rPr sz="4000" spc="-25" dirty="0"/>
              <a:t>Forests </a:t>
            </a:r>
            <a:r>
              <a:rPr sz="4000" spc="-5" dirty="0"/>
              <a:t>vs </a:t>
            </a:r>
            <a:r>
              <a:rPr sz="4000" spc="-15" dirty="0"/>
              <a:t>Boosted</a:t>
            </a:r>
            <a:r>
              <a:rPr sz="4000" spc="-5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102600" cy="10623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The “geometry” of </a:t>
            </a:r>
            <a:r>
              <a:rPr sz="2400" dirty="0">
                <a:latin typeface="Calibri"/>
                <a:cs typeface="Calibri"/>
              </a:rPr>
              <a:t>the methods 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(MNIST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data):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Boosted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10" dirty="0">
                <a:latin typeface="Calibri"/>
                <a:cs typeface="Calibri"/>
              </a:rPr>
              <a:t>trees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30" dirty="0">
                <a:latin typeface="Calibri"/>
                <a:cs typeface="Calibri"/>
              </a:rPr>
              <a:t>1000’s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30" dirty="0">
                <a:latin typeface="Calibri"/>
                <a:cs typeface="Calibri"/>
              </a:rPr>
              <a:t>shallow, </a:t>
            </a:r>
            <a:r>
              <a:rPr sz="2400" spc="-5" dirty="0">
                <a:latin typeface="Calibri"/>
                <a:cs typeface="Calibri"/>
              </a:rPr>
              <a:t>small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5360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4" h="705485">
                <a:moveTo>
                  <a:pt x="427608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94906" y="2604338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7482" y="2690241"/>
            <a:ext cx="404495" cy="705485"/>
          </a:xfrm>
          <a:custGeom>
            <a:avLst/>
            <a:gdLst/>
            <a:ahLst/>
            <a:cxnLst/>
            <a:rect l="l" t="t" r="r" b="b"/>
            <a:pathLst>
              <a:path w="404494" h="705485">
                <a:moveTo>
                  <a:pt x="403987" y="704976"/>
                </a:moveTo>
                <a:lnTo>
                  <a:pt x="325374" y="702325"/>
                </a:lnTo>
                <a:lnTo>
                  <a:pt x="261143" y="695102"/>
                </a:lnTo>
                <a:lnTo>
                  <a:pt x="217820" y="684402"/>
                </a:lnTo>
                <a:lnTo>
                  <a:pt x="201930" y="671322"/>
                </a:lnTo>
                <a:lnTo>
                  <a:pt x="201930" y="386207"/>
                </a:lnTo>
                <a:lnTo>
                  <a:pt x="186058" y="373072"/>
                </a:lnTo>
                <a:lnTo>
                  <a:pt x="142779" y="362378"/>
                </a:lnTo>
                <a:lnTo>
                  <a:pt x="78593" y="355185"/>
                </a:lnTo>
                <a:lnTo>
                  <a:pt x="0" y="352551"/>
                </a:lnTo>
                <a:lnTo>
                  <a:pt x="78593" y="349898"/>
                </a:lnTo>
                <a:lnTo>
                  <a:pt x="142779" y="342661"/>
                </a:lnTo>
                <a:lnTo>
                  <a:pt x="186058" y="331924"/>
                </a:lnTo>
                <a:lnTo>
                  <a:pt x="201930" y="318770"/>
                </a:lnTo>
                <a:lnTo>
                  <a:pt x="201930" y="33655"/>
                </a:lnTo>
                <a:lnTo>
                  <a:pt x="217820" y="20574"/>
                </a:lnTo>
                <a:lnTo>
                  <a:pt x="261143" y="9874"/>
                </a:lnTo>
                <a:lnTo>
                  <a:pt x="325374" y="2651"/>
                </a:lnTo>
                <a:lnTo>
                  <a:pt x="40398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61136" y="2769234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10-15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45360" y="3689477"/>
            <a:ext cx="6206490" cy="706755"/>
          </a:xfrm>
          <a:custGeom>
            <a:avLst/>
            <a:gdLst/>
            <a:ahLst/>
            <a:cxnLst/>
            <a:rect l="l" t="t" r="r" b="b"/>
            <a:pathLst>
              <a:path w="6206490" h="706754">
                <a:moveTo>
                  <a:pt x="6205982" y="0"/>
                </a:moveTo>
                <a:lnTo>
                  <a:pt x="6204137" y="71183"/>
                </a:lnTo>
                <a:lnTo>
                  <a:pt x="6198846" y="137481"/>
                </a:lnTo>
                <a:lnTo>
                  <a:pt x="6190471" y="197475"/>
                </a:lnTo>
                <a:lnTo>
                  <a:pt x="6179375" y="249745"/>
                </a:lnTo>
                <a:lnTo>
                  <a:pt x="6165922" y="292871"/>
                </a:lnTo>
                <a:lnTo>
                  <a:pt x="6133396" y="346011"/>
                </a:lnTo>
                <a:lnTo>
                  <a:pt x="6115049" y="353187"/>
                </a:lnTo>
                <a:lnTo>
                  <a:pt x="3225165" y="353187"/>
                </a:lnTo>
                <a:lnTo>
                  <a:pt x="3206854" y="360362"/>
                </a:lnTo>
                <a:lnTo>
                  <a:pt x="3174348" y="413502"/>
                </a:lnTo>
                <a:lnTo>
                  <a:pt x="3160887" y="456628"/>
                </a:lnTo>
                <a:lnTo>
                  <a:pt x="3149777" y="508898"/>
                </a:lnTo>
                <a:lnTo>
                  <a:pt x="3141386" y="568892"/>
                </a:lnTo>
                <a:lnTo>
                  <a:pt x="3136082" y="635190"/>
                </a:lnTo>
                <a:lnTo>
                  <a:pt x="3134232" y="706374"/>
                </a:lnTo>
                <a:lnTo>
                  <a:pt x="3132383" y="635190"/>
                </a:lnTo>
                <a:lnTo>
                  <a:pt x="3127079" y="568892"/>
                </a:lnTo>
                <a:lnTo>
                  <a:pt x="3118688" y="508898"/>
                </a:lnTo>
                <a:lnTo>
                  <a:pt x="3107578" y="456628"/>
                </a:lnTo>
                <a:lnTo>
                  <a:pt x="3094117" y="413502"/>
                </a:lnTo>
                <a:lnTo>
                  <a:pt x="3061611" y="360362"/>
                </a:lnTo>
                <a:lnTo>
                  <a:pt x="3043301" y="353187"/>
                </a:lnTo>
                <a:lnTo>
                  <a:pt x="91058" y="353187"/>
                </a:lnTo>
                <a:lnTo>
                  <a:pt x="72707" y="346011"/>
                </a:lnTo>
                <a:lnTo>
                  <a:pt x="40146" y="292871"/>
                </a:lnTo>
                <a:lnTo>
                  <a:pt x="26669" y="249745"/>
                </a:lnTo>
                <a:lnTo>
                  <a:pt x="15551" y="197475"/>
                </a:lnTo>
                <a:lnTo>
                  <a:pt x="7155" y="137481"/>
                </a:lnTo>
                <a:lnTo>
                  <a:pt x="1849" y="71183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76777" y="3441319"/>
            <a:ext cx="855344" cy="201295"/>
          </a:xfrm>
          <a:custGeom>
            <a:avLst/>
            <a:gdLst/>
            <a:ahLst/>
            <a:cxnLst/>
            <a:rect l="l" t="t" r="r" b="b"/>
            <a:pathLst>
              <a:path w="855345" h="201295">
                <a:moveTo>
                  <a:pt x="855091" y="0"/>
                </a:moveTo>
                <a:lnTo>
                  <a:pt x="853060" y="39110"/>
                </a:lnTo>
                <a:lnTo>
                  <a:pt x="847518" y="71040"/>
                </a:lnTo>
                <a:lnTo>
                  <a:pt x="839285" y="92565"/>
                </a:lnTo>
                <a:lnTo>
                  <a:pt x="829183" y="100456"/>
                </a:lnTo>
                <a:lnTo>
                  <a:pt x="457708" y="100456"/>
                </a:lnTo>
                <a:lnTo>
                  <a:pt x="447605" y="108348"/>
                </a:lnTo>
                <a:lnTo>
                  <a:pt x="439372" y="129873"/>
                </a:lnTo>
                <a:lnTo>
                  <a:pt x="433830" y="161803"/>
                </a:lnTo>
                <a:lnTo>
                  <a:pt x="431800" y="200913"/>
                </a:lnTo>
                <a:lnTo>
                  <a:pt x="429769" y="161803"/>
                </a:lnTo>
                <a:lnTo>
                  <a:pt x="424227" y="129873"/>
                </a:lnTo>
                <a:lnTo>
                  <a:pt x="415994" y="108348"/>
                </a:lnTo>
                <a:lnTo>
                  <a:pt x="405892" y="100456"/>
                </a:lnTo>
                <a:lnTo>
                  <a:pt x="25781" y="100456"/>
                </a:lnTo>
                <a:lnTo>
                  <a:pt x="15751" y="92565"/>
                </a:lnTo>
                <a:lnTo>
                  <a:pt x="7556" y="71040"/>
                </a:lnTo>
                <a:lnTo>
                  <a:pt x="2028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6777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482" y="0"/>
                </a:moveTo>
                <a:lnTo>
                  <a:pt x="0" y="704976"/>
                </a:lnTo>
                <a:lnTo>
                  <a:pt x="855091" y="704976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767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8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24368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8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59804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8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37659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8985" y="4765294"/>
            <a:ext cx="6581140" cy="593090"/>
          </a:xfrm>
          <a:custGeom>
            <a:avLst/>
            <a:gdLst/>
            <a:ahLst/>
            <a:cxnLst/>
            <a:rect l="l" t="t" r="r" b="b"/>
            <a:pathLst>
              <a:path w="6581140" h="593089">
                <a:moveTo>
                  <a:pt x="6284468" y="0"/>
                </a:moveTo>
                <a:lnTo>
                  <a:pt x="6284468" y="148081"/>
                </a:lnTo>
                <a:lnTo>
                  <a:pt x="0" y="148081"/>
                </a:lnTo>
                <a:lnTo>
                  <a:pt x="0" y="444372"/>
                </a:lnTo>
                <a:lnTo>
                  <a:pt x="6284468" y="444372"/>
                </a:lnTo>
                <a:lnTo>
                  <a:pt x="6284468" y="592581"/>
                </a:lnTo>
                <a:lnTo>
                  <a:pt x="6580759" y="296290"/>
                </a:lnTo>
                <a:lnTo>
                  <a:pt x="6284468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90241" y="3659885"/>
            <a:ext cx="5130165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2178685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1000’s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10" dirty="0">
                <a:latin typeface="Calibri"/>
                <a:cs typeface="Calibri"/>
              </a:rPr>
              <a:t>reduction through boosting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10" dirty="0">
                <a:latin typeface="Calibri"/>
                <a:cs typeface="Calibri"/>
              </a:rPr>
              <a:t>variance </a:t>
            </a:r>
            <a:r>
              <a:rPr sz="1800" spc="-5" dirty="0">
                <a:latin typeface="Calibri"/>
                <a:cs typeface="Calibri"/>
              </a:rPr>
              <a:t>already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low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205" y="149809"/>
            <a:ext cx="7574915" cy="1772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6435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Random </a:t>
            </a:r>
            <a:r>
              <a:rPr sz="4000" spc="-25" dirty="0">
                <a:latin typeface="Calibri"/>
                <a:cs typeface="Calibri"/>
              </a:rPr>
              <a:t>Forests </a:t>
            </a:r>
            <a:r>
              <a:rPr sz="4000" spc="-5" dirty="0">
                <a:latin typeface="Calibri"/>
                <a:cs typeface="Calibri"/>
              </a:rPr>
              <a:t>vs </a:t>
            </a:r>
            <a:r>
              <a:rPr sz="4000" spc="-15" dirty="0">
                <a:latin typeface="Calibri"/>
                <a:cs typeface="Calibri"/>
              </a:rPr>
              <a:t>Boosted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spc="-65" dirty="0">
                <a:latin typeface="Calibri"/>
                <a:cs typeface="Calibri"/>
              </a:rPr>
              <a:t>Trees</a:t>
            </a:r>
            <a:endParaRPr sz="4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RF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embarrassingly </a:t>
            </a:r>
            <a:r>
              <a:rPr sz="2400" spc="-10" dirty="0">
                <a:latin typeface="Calibri"/>
                <a:cs typeface="Calibri"/>
              </a:rPr>
              <a:t>parallel, can </a:t>
            </a:r>
            <a:r>
              <a:rPr sz="2400" spc="-5" dirty="0">
                <a:latin typeface="Calibri"/>
                <a:cs typeface="Calibri"/>
              </a:rPr>
              <a:t>be very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fast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Evaluation </a:t>
            </a:r>
            <a:r>
              <a:rPr sz="2400" spc="-5" dirty="0">
                <a:latin typeface="Calibri"/>
                <a:cs typeface="Calibri"/>
              </a:rPr>
              <a:t>of trees (runtime) also </a:t>
            </a:r>
            <a:r>
              <a:rPr sz="2400" dirty="0">
                <a:latin typeface="Calibri"/>
                <a:cs typeface="Calibri"/>
              </a:rPr>
              <a:t>much </a:t>
            </a:r>
            <a:r>
              <a:rPr sz="2400" spc="-20" dirty="0">
                <a:latin typeface="Calibri"/>
                <a:cs typeface="Calibri"/>
              </a:rPr>
              <a:t>faster for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RFs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4400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091" y="0"/>
                </a:moveTo>
                <a:lnTo>
                  <a:pt x="0" y="1443608"/>
                </a:lnTo>
                <a:lnTo>
                  <a:pt x="1710309" y="1443608"/>
                </a:lnTo>
                <a:lnTo>
                  <a:pt x="855091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0072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90" h="1443989">
                <a:moveTo>
                  <a:pt x="855218" y="0"/>
                </a:moveTo>
                <a:lnTo>
                  <a:pt x="0" y="1443608"/>
                </a:lnTo>
                <a:lnTo>
                  <a:pt x="1710308" y="1443608"/>
                </a:lnTo>
                <a:lnTo>
                  <a:pt x="8552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7890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218" y="0"/>
                </a:moveTo>
                <a:lnTo>
                  <a:pt x="0" y="1443608"/>
                </a:lnTo>
                <a:lnTo>
                  <a:pt x="1710309" y="1443608"/>
                </a:lnTo>
                <a:lnTo>
                  <a:pt x="8552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23228" y="2751785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6522" y="2128392"/>
            <a:ext cx="404495" cy="1443990"/>
          </a:xfrm>
          <a:custGeom>
            <a:avLst/>
            <a:gdLst/>
            <a:ahLst/>
            <a:cxnLst/>
            <a:rect l="l" t="t" r="r" b="b"/>
            <a:pathLst>
              <a:path w="404494" h="1443989">
                <a:moveTo>
                  <a:pt x="403986" y="1443609"/>
                </a:moveTo>
                <a:lnTo>
                  <a:pt x="325320" y="1440957"/>
                </a:lnTo>
                <a:lnTo>
                  <a:pt x="261096" y="1433734"/>
                </a:lnTo>
                <a:lnTo>
                  <a:pt x="217803" y="1423035"/>
                </a:lnTo>
                <a:lnTo>
                  <a:pt x="201929" y="1409954"/>
                </a:lnTo>
                <a:lnTo>
                  <a:pt x="201929" y="755396"/>
                </a:lnTo>
                <a:lnTo>
                  <a:pt x="186058" y="742315"/>
                </a:lnTo>
                <a:lnTo>
                  <a:pt x="142779" y="731615"/>
                </a:lnTo>
                <a:lnTo>
                  <a:pt x="78593" y="724392"/>
                </a:lnTo>
                <a:lnTo>
                  <a:pt x="0" y="721741"/>
                </a:lnTo>
                <a:lnTo>
                  <a:pt x="78593" y="719107"/>
                </a:lnTo>
                <a:lnTo>
                  <a:pt x="142779" y="711914"/>
                </a:lnTo>
                <a:lnTo>
                  <a:pt x="186058" y="701220"/>
                </a:lnTo>
                <a:lnTo>
                  <a:pt x="201929" y="688086"/>
                </a:lnTo>
                <a:lnTo>
                  <a:pt x="201929" y="33655"/>
                </a:lnTo>
                <a:lnTo>
                  <a:pt x="217803" y="20574"/>
                </a:lnTo>
                <a:lnTo>
                  <a:pt x="261096" y="9874"/>
                </a:lnTo>
                <a:lnTo>
                  <a:pt x="325320" y="2651"/>
                </a:lnTo>
                <a:lnTo>
                  <a:pt x="40398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4910" y="2545460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20-30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4400" y="3914266"/>
            <a:ext cx="6206490" cy="366395"/>
          </a:xfrm>
          <a:custGeom>
            <a:avLst/>
            <a:gdLst/>
            <a:ahLst/>
            <a:cxnLst/>
            <a:rect l="l" t="t" r="r" b="b"/>
            <a:pathLst>
              <a:path w="6206490" h="366395">
                <a:moveTo>
                  <a:pt x="6205982" y="0"/>
                </a:moveTo>
                <a:lnTo>
                  <a:pt x="6202281" y="71262"/>
                </a:lnTo>
                <a:lnTo>
                  <a:pt x="6192186" y="129476"/>
                </a:lnTo>
                <a:lnTo>
                  <a:pt x="6177210" y="168735"/>
                </a:lnTo>
                <a:lnTo>
                  <a:pt x="6158865" y="183133"/>
                </a:lnTo>
                <a:lnTo>
                  <a:pt x="3181350" y="183133"/>
                </a:lnTo>
                <a:lnTo>
                  <a:pt x="3163004" y="197534"/>
                </a:lnTo>
                <a:lnTo>
                  <a:pt x="3148028" y="236807"/>
                </a:lnTo>
                <a:lnTo>
                  <a:pt x="3137933" y="295058"/>
                </a:lnTo>
                <a:lnTo>
                  <a:pt x="3134233" y="366394"/>
                </a:lnTo>
                <a:lnTo>
                  <a:pt x="3130530" y="295058"/>
                </a:lnTo>
                <a:lnTo>
                  <a:pt x="3120421" y="236807"/>
                </a:lnTo>
                <a:lnTo>
                  <a:pt x="3105407" y="197534"/>
                </a:lnTo>
                <a:lnTo>
                  <a:pt x="3086989" y="183133"/>
                </a:lnTo>
                <a:lnTo>
                  <a:pt x="47243" y="183133"/>
                </a:lnTo>
                <a:lnTo>
                  <a:pt x="28825" y="168735"/>
                </a:lnTo>
                <a:lnTo>
                  <a:pt x="13811" y="129476"/>
                </a:lnTo>
                <a:lnTo>
                  <a:pt x="3702" y="71262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4400" y="3649345"/>
            <a:ext cx="1710689" cy="201295"/>
          </a:xfrm>
          <a:custGeom>
            <a:avLst/>
            <a:gdLst/>
            <a:ahLst/>
            <a:cxnLst/>
            <a:rect l="l" t="t" r="r" b="b"/>
            <a:pathLst>
              <a:path w="1710689" h="201295">
                <a:moveTo>
                  <a:pt x="1710309" y="0"/>
                </a:moveTo>
                <a:lnTo>
                  <a:pt x="1708278" y="39036"/>
                </a:lnTo>
                <a:lnTo>
                  <a:pt x="1702736" y="70929"/>
                </a:lnTo>
                <a:lnTo>
                  <a:pt x="1694503" y="92440"/>
                </a:lnTo>
                <a:lnTo>
                  <a:pt x="1684401" y="100329"/>
                </a:lnTo>
                <a:lnTo>
                  <a:pt x="889635" y="100329"/>
                </a:lnTo>
                <a:lnTo>
                  <a:pt x="879532" y="108221"/>
                </a:lnTo>
                <a:lnTo>
                  <a:pt x="871299" y="129746"/>
                </a:lnTo>
                <a:lnTo>
                  <a:pt x="865757" y="161676"/>
                </a:lnTo>
                <a:lnTo>
                  <a:pt x="863726" y="200786"/>
                </a:lnTo>
                <a:lnTo>
                  <a:pt x="861696" y="161676"/>
                </a:lnTo>
                <a:lnTo>
                  <a:pt x="856154" y="129746"/>
                </a:lnTo>
                <a:lnTo>
                  <a:pt x="847921" y="108221"/>
                </a:lnTo>
                <a:lnTo>
                  <a:pt x="837819" y="100329"/>
                </a:lnTo>
                <a:lnTo>
                  <a:pt x="25907" y="100329"/>
                </a:lnTo>
                <a:lnTo>
                  <a:pt x="15805" y="92440"/>
                </a:lnTo>
                <a:lnTo>
                  <a:pt x="7572" y="70929"/>
                </a:lnTo>
                <a:lnTo>
                  <a:pt x="2030" y="3903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56485" y="3787851"/>
            <a:ext cx="3618229" cy="772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100k’s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65"/>
              </a:spcBef>
            </a:pPr>
            <a:r>
              <a:rPr sz="1800" spc="-30" dirty="0">
                <a:latin typeface="Calibri"/>
                <a:cs typeface="Calibri"/>
              </a:rPr>
              <a:t>10’s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38577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4" h="704850">
                <a:moveTo>
                  <a:pt x="427482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87869" y="4550409"/>
            <a:ext cx="4464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90573" y="4635753"/>
            <a:ext cx="404495" cy="704850"/>
          </a:xfrm>
          <a:custGeom>
            <a:avLst/>
            <a:gdLst/>
            <a:ahLst/>
            <a:cxnLst/>
            <a:rect l="l" t="t" r="r" b="b"/>
            <a:pathLst>
              <a:path w="404494" h="704850">
                <a:moveTo>
                  <a:pt x="403987" y="704850"/>
                </a:moveTo>
                <a:lnTo>
                  <a:pt x="325393" y="702198"/>
                </a:lnTo>
                <a:lnTo>
                  <a:pt x="261207" y="694975"/>
                </a:lnTo>
                <a:lnTo>
                  <a:pt x="217928" y="684276"/>
                </a:lnTo>
                <a:lnTo>
                  <a:pt x="202056" y="671195"/>
                </a:lnTo>
                <a:lnTo>
                  <a:pt x="202056" y="386080"/>
                </a:lnTo>
                <a:lnTo>
                  <a:pt x="186183" y="372999"/>
                </a:lnTo>
                <a:lnTo>
                  <a:pt x="142890" y="362299"/>
                </a:lnTo>
                <a:lnTo>
                  <a:pt x="78666" y="355076"/>
                </a:lnTo>
                <a:lnTo>
                  <a:pt x="0" y="352425"/>
                </a:lnTo>
                <a:lnTo>
                  <a:pt x="78666" y="349773"/>
                </a:lnTo>
                <a:lnTo>
                  <a:pt x="142890" y="342550"/>
                </a:lnTo>
                <a:lnTo>
                  <a:pt x="186183" y="331851"/>
                </a:lnTo>
                <a:lnTo>
                  <a:pt x="202056" y="318770"/>
                </a:lnTo>
                <a:lnTo>
                  <a:pt x="202056" y="33655"/>
                </a:lnTo>
                <a:lnTo>
                  <a:pt x="217928" y="20520"/>
                </a:lnTo>
                <a:lnTo>
                  <a:pt x="261207" y="9826"/>
                </a:lnTo>
                <a:lnTo>
                  <a:pt x="325393" y="2633"/>
                </a:lnTo>
                <a:lnTo>
                  <a:pt x="40398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4404" y="4715002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10-15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38577" y="5776798"/>
            <a:ext cx="6206490" cy="422909"/>
          </a:xfrm>
          <a:custGeom>
            <a:avLst/>
            <a:gdLst/>
            <a:ahLst/>
            <a:cxnLst/>
            <a:rect l="l" t="t" r="r" b="b"/>
            <a:pathLst>
              <a:path w="6206490" h="422910">
                <a:moveTo>
                  <a:pt x="6205982" y="0"/>
                </a:moveTo>
                <a:lnTo>
                  <a:pt x="6203205" y="66788"/>
                </a:lnTo>
                <a:lnTo>
                  <a:pt x="6195472" y="124793"/>
                </a:lnTo>
                <a:lnTo>
                  <a:pt x="6183679" y="170533"/>
                </a:lnTo>
                <a:lnTo>
                  <a:pt x="6151499" y="211302"/>
                </a:lnTo>
                <a:lnTo>
                  <a:pt x="3188589" y="211302"/>
                </a:lnTo>
                <a:lnTo>
                  <a:pt x="3171364" y="222074"/>
                </a:lnTo>
                <a:lnTo>
                  <a:pt x="3156408" y="252072"/>
                </a:lnTo>
                <a:lnTo>
                  <a:pt x="3144615" y="297814"/>
                </a:lnTo>
                <a:lnTo>
                  <a:pt x="3136882" y="355823"/>
                </a:lnTo>
                <a:lnTo>
                  <a:pt x="3134106" y="422617"/>
                </a:lnTo>
                <a:lnTo>
                  <a:pt x="3131342" y="355823"/>
                </a:lnTo>
                <a:lnTo>
                  <a:pt x="3123641" y="297814"/>
                </a:lnTo>
                <a:lnTo>
                  <a:pt x="3111886" y="252072"/>
                </a:lnTo>
                <a:lnTo>
                  <a:pt x="3096961" y="222074"/>
                </a:lnTo>
                <a:lnTo>
                  <a:pt x="3079750" y="211302"/>
                </a:lnTo>
                <a:lnTo>
                  <a:pt x="54356" y="211302"/>
                </a:lnTo>
                <a:lnTo>
                  <a:pt x="37144" y="200530"/>
                </a:lnTo>
                <a:lnTo>
                  <a:pt x="22219" y="170533"/>
                </a:lnTo>
                <a:lnTo>
                  <a:pt x="10464" y="124793"/>
                </a:lnTo>
                <a:lnTo>
                  <a:pt x="2763" y="66788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9869" y="5365877"/>
            <a:ext cx="855344" cy="201295"/>
          </a:xfrm>
          <a:custGeom>
            <a:avLst/>
            <a:gdLst/>
            <a:ahLst/>
            <a:cxnLst/>
            <a:rect l="l" t="t" r="r" b="b"/>
            <a:pathLst>
              <a:path w="855345" h="201295">
                <a:moveTo>
                  <a:pt x="855090" y="0"/>
                </a:moveTo>
                <a:lnTo>
                  <a:pt x="853062" y="39110"/>
                </a:lnTo>
                <a:lnTo>
                  <a:pt x="847534" y="71040"/>
                </a:lnTo>
                <a:lnTo>
                  <a:pt x="839339" y="92565"/>
                </a:lnTo>
                <a:lnTo>
                  <a:pt x="829309" y="100457"/>
                </a:lnTo>
                <a:lnTo>
                  <a:pt x="457707" y="100457"/>
                </a:lnTo>
                <a:lnTo>
                  <a:pt x="447659" y="108348"/>
                </a:lnTo>
                <a:lnTo>
                  <a:pt x="439419" y="129873"/>
                </a:lnTo>
                <a:lnTo>
                  <a:pt x="433847" y="161803"/>
                </a:lnTo>
                <a:lnTo>
                  <a:pt x="431800" y="200914"/>
                </a:lnTo>
                <a:lnTo>
                  <a:pt x="429771" y="161803"/>
                </a:lnTo>
                <a:lnTo>
                  <a:pt x="424243" y="129873"/>
                </a:lnTo>
                <a:lnTo>
                  <a:pt x="416048" y="108348"/>
                </a:lnTo>
                <a:lnTo>
                  <a:pt x="406018" y="100457"/>
                </a:lnTo>
                <a:lnTo>
                  <a:pt x="25907" y="100457"/>
                </a:lnTo>
                <a:lnTo>
                  <a:pt x="15805" y="92565"/>
                </a:lnTo>
                <a:lnTo>
                  <a:pt x="7572" y="71040"/>
                </a:lnTo>
                <a:lnTo>
                  <a:pt x="2030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72510" y="5565749"/>
            <a:ext cx="3138805" cy="877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1764664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1000’s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69869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8" y="0"/>
                </a:moveTo>
                <a:lnTo>
                  <a:pt x="0" y="704850"/>
                </a:lnTo>
                <a:lnTo>
                  <a:pt x="855090" y="704850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21985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9" y="0"/>
                </a:moveTo>
                <a:lnTo>
                  <a:pt x="0" y="704850"/>
                </a:lnTo>
                <a:lnTo>
                  <a:pt x="855090" y="704850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17586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9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86804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481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1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30878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482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709" y="221945"/>
            <a:ext cx="23564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20" dirty="0"/>
              <a:t>T</a:t>
            </a:r>
            <a:r>
              <a:rPr sz="4000" spc="-10" dirty="0"/>
              <a:t>a</a:t>
            </a:r>
            <a:r>
              <a:rPr sz="4000" spc="-135" dirty="0"/>
              <a:t>k</a:t>
            </a:r>
            <a:r>
              <a:rPr sz="4000" spc="-15" dirty="0"/>
              <a:t>e</a:t>
            </a:r>
            <a:r>
              <a:rPr sz="4000" spc="-10" dirty="0"/>
              <a:t>-</a:t>
            </a:r>
            <a:r>
              <a:rPr sz="4000" spc="-25" dirty="0"/>
              <a:t>a</a:t>
            </a:r>
            <a:r>
              <a:rPr sz="4000" spc="-55" dirty="0"/>
              <a:t>w</a:t>
            </a:r>
            <a:r>
              <a:rPr sz="4000" spc="-70" dirty="0"/>
              <a:t>a</a:t>
            </a:r>
            <a:r>
              <a:rPr sz="4000" spc="-40" dirty="0"/>
              <a:t>y</a:t>
            </a:r>
            <a:r>
              <a:rPr sz="4000" spc="-5" dirty="0"/>
              <a:t>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156461"/>
            <a:ext cx="8125459" cy="4446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Beware </a:t>
            </a:r>
            <a:r>
              <a:rPr sz="2400" spc="-5" dirty="0">
                <a:latin typeface="Calibri"/>
                <a:cs typeface="Calibri"/>
              </a:rPr>
              <a:t>HiPPOs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folklore </a:t>
            </a:r>
            <a:r>
              <a:rPr sz="2400" spc="-5" dirty="0">
                <a:latin typeface="Calibri"/>
                <a:cs typeface="Calibri"/>
              </a:rPr>
              <a:t>about </a:t>
            </a:r>
            <a:r>
              <a:rPr sz="2400" dirty="0">
                <a:latin typeface="Calibri"/>
                <a:cs typeface="Calibri"/>
              </a:rPr>
              <a:t>ML methods –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especially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those </a:t>
            </a:r>
            <a:r>
              <a:rPr sz="2400" spc="-5" dirty="0">
                <a:latin typeface="Calibri"/>
                <a:cs typeface="Calibri"/>
              </a:rPr>
              <a:t>that </a:t>
            </a:r>
            <a:r>
              <a:rPr sz="2400" spc="-10" dirty="0">
                <a:latin typeface="Calibri"/>
                <a:cs typeface="Calibri"/>
              </a:rPr>
              <a:t>consider </a:t>
            </a:r>
            <a:r>
              <a:rPr sz="2400" spc="-5" dirty="0">
                <a:latin typeface="Calibri"/>
                <a:cs typeface="Calibri"/>
              </a:rPr>
              <a:t>one dimension 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performance: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spc="-10" dirty="0">
                <a:latin typeface="Calibri"/>
                <a:cs typeface="Calibri"/>
              </a:rPr>
              <a:t>Naïve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10" dirty="0">
                <a:latin typeface="Calibri"/>
                <a:cs typeface="Calibri"/>
              </a:rPr>
              <a:t>vs. Logistic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spc="-5" dirty="0">
                <a:latin typeface="Calibri"/>
                <a:cs typeface="Calibri"/>
              </a:rPr>
              <a:t>Random </a:t>
            </a:r>
            <a:r>
              <a:rPr sz="2400" spc="-15" dirty="0">
                <a:latin typeface="Calibri"/>
                <a:cs typeface="Calibri"/>
              </a:rPr>
              <a:t>Forests </a:t>
            </a:r>
            <a:r>
              <a:rPr sz="2400" spc="-10" dirty="0">
                <a:latin typeface="Calibri"/>
                <a:cs typeface="Calibri"/>
              </a:rPr>
              <a:t>vs. Boosted </a:t>
            </a:r>
            <a:r>
              <a:rPr sz="2400" spc="-5" dirty="0">
                <a:latin typeface="Calibri"/>
                <a:cs typeface="Calibri"/>
              </a:rPr>
              <a:t>Decision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Trees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Always </a:t>
            </a:r>
            <a:r>
              <a:rPr sz="2400" dirty="0">
                <a:latin typeface="Calibri"/>
                <a:cs typeface="Calibri"/>
              </a:rPr>
              <a:t>try </a:t>
            </a:r>
            <a:r>
              <a:rPr sz="2400" spc="-10" dirty="0">
                <a:latin typeface="Calibri"/>
                <a:cs typeface="Calibri"/>
              </a:rPr>
              <a:t>out </a:t>
            </a:r>
            <a:r>
              <a:rPr sz="2400" dirty="0">
                <a:latin typeface="Calibri"/>
                <a:cs typeface="Calibri"/>
              </a:rPr>
              <a:t>all the </a:t>
            </a:r>
            <a:r>
              <a:rPr sz="2400" spc="-5" dirty="0">
                <a:latin typeface="Calibri"/>
                <a:cs typeface="Calibri"/>
              </a:rPr>
              <a:t>plausible </a:t>
            </a:r>
            <a:r>
              <a:rPr sz="2400" dirty="0">
                <a:latin typeface="Calibri"/>
                <a:cs typeface="Calibri"/>
              </a:rPr>
              <a:t>methods </a:t>
            </a:r>
            <a:r>
              <a:rPr sz="2400" spc="-5" dirty="0">
                <a:latin typeface="Calibri"/>
                <a:cs typeface="Calibri"/>
              </a:rPr>
              <a:t>whenever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206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spc="-15" dirty="0">
                <a:latin typeface="Calibri"/>
                <a:cs typeface="Calibri"/>
              </a:rPr>
              <a:t>sure </a:t>
            </a:r>
            <a:r>
              <a:rPr sz="2400" spc="-10" dirty="0">
                <a:latin typeface="Calibri"/>
                <a:cs typeface="Calibri"/>
              </a:rPr>
              <a:t>you understand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principles and </a:t>
            </a:r>
            <a:r>
              <a:rPr sz="2400" spc="-10" dirty="0">
                <a:latin typeface="Calibri"/>
                <a:cs typeface="Calibri"/>
              </a:rPr>
              <a:t>characteristics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dirty="0">
                <a:latin typeface="Calibri"/>
                <a:cs typeface="Calibri"/>
              </a:rPr>
              <a:t>the methods </a:t>
            </a:r>
            <a:r>
              <a:rPr sz="2400" spc="-10" dirty="0">
                <a:latin typeface="Calibri"/>
                <a:cs typeface="Calibri"/>
              </a:rPr>
              <a:t>you are </a:t>
            </a:r>
            <a:r>
              <a:rPr sz="2400" spc="-5" dirty="0">
                <a:latin typeface="Calibri"/>
                <a:cs typeface="Calibri"/>
              </a:rPr>
              <a:t>using.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spc="-10" dirty="0">
                <a:latin typeface="Calibri"/>
                <a:cs typeface="Calibri"/>
              </a:rPr>
              <a:t>sure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tune each  method </a:t>
            </a:r>
            <a:r>
              <a:rPr sz="2400" spc="-10" dirty="0">
                <a:latin typeface="Calibri"/>
                <a:cs typeface="Calibri"/>
              </a:rPr>
              <a:t>thoroughly </a:t>
            </a:r>
            <a:r>
              <a:rPr sz="2400" dirty="0">
                <a:latin typeface="Calibri"/>
                <a:cs typeface="Calibri"/>
              </a:rPr>
              <a:t>- it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huge </a:t>
            </a:r>
            <a:r>
              <a:rPr sz="2400" spc="-15" dirty="0">
                <a:latin typeface="Calibri"/>
                <a:cs typeface="Calibri"/>
              </a:rPr>
              <a:t>difference to  </a:t>
            </a:r>
            <a:r>
              <a:rPr sz="2400" spc="-10" dirty="0">
                <a:latin typeface="Calibri"/>
                <a:cs typeface="Calibri"/>
              </a:rPr>
              <a:t>performance.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/>
          <a:lstStyle/>
          <a:p>
            <a:r>
              <a:rPr lang="en-US" dirty="0" smtClean="0"/>
              <a:t>Model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Almost every model </a:t>
            </a:r>
            <a:r>
              <a:rPr lang="en-US" sz="2800" b="1" dirty="0" smtClean="0">
                <a:solidFill>
                  <a:schemeClr val="tx2"/>
                </a:solidFill>
              </a:rPr>
              <a:t>optimizes some quality criterion</a:t>
            </a:r>
            <a:r>
              <a:rPr lang="en-US" sz="2800" dirty="0" smtClean="0"/>
              <a:t>:</a:t>
            </a:r>
          </a:p>
          <a:p>
            <a:r>
              <a:rPr lang="en-US" sz="2400" dirty="0" smtClean="0"/>
              <a:t>For linear regression it was the </a:t>
            </a:r>
            <a:r>
              <a:rPr lang="en-US" sz="2400" b="1" dirty="0" smtClean="0">
                <a:solidFill>
                  <a:srgbClr val="C00000"/>
                </a:solidFill>
              </a:rPr>
              <a:t>Residual Sum-of-Squares</a:t>
            </a:r>
            <a:endParaRPr lang="en-US" sz="2800" b="1" dirty="0">
              <a:solidFill>
                <a:srgbClr val="C00000"/>
              </a:solidFill>
            </a:endParaRPr>
          </a:p>
          <a:p>
            <a:r>
              <a:rPr lang="en-US" sz="2400" dirty="0" smtClean="0"/>
              <a:t>For k-Means it is the </a:t>
            </a:r>
            <a:r>
              <a:rPr lang="en-US" sz="2400" b="1" dirty="0" smtClean="0">
                <a:solidFill>
                  <a:srgbClr val="C00000"/>
                </a:solidFill>
              </a:rPr>
              <a:t>“Inertia” </a:t>
            </a:r>
            <a:r>
              <a:rPr lang="en-US" sz="2400" dirty="0" smtClean="0"/>
              <a:t>– the mean squared distance from each sample to its cluster center. </a:t>
            </a:r>
          </a:p>
          <a:p>
            <a:r>
              <a:rPr lang="en-US" sz="2400" dirty="0" smtClean="0"/>
              <a:t>…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800" dirty="0" smtClean="0"/>
              <a:t>The quality criterion is chosen often because of its good properties: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Convexity: </a:t>
            </a:r>
            <a:r>
              <a:rPr lang="en-US" sz="2400" dirty="0" smtClean="0"/>
              <a:t>so that there is a unique, best solution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Closed form </a:t>
            </a:r>
            <a:r>
              <a:rPr lang="en-US" sz="2400" dirty="0" smtClean="0"/>
              <a:t>for the optimum (linear regression) or at least for the gradient (for SGD). </a:t>
            </a:r>
          </a:p>
          <a:p>
            <a:r>
              <a:rPr lang="en-US" sz="2400" dirty="0" smtClean="0"/>
              <a:t>An algorithm that </a:t>
            </a:r>
            <a:r>
              <a:rPr lang="en-US" sz="2400" b="1" dirty="0" smtClean="0">
                <a:solidFill>
                  <a:srgbClr val="C00000"/>
                </a:solidFill>
              </a:rPr>
              <a:t>provably converges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3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/>
          <a:lstStyle/>
          <a:p>
            <a:r>
              <a:rPr lang="en-US" dirty="0" smtClean="0"/>
              <a:t>Model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There are typically other criteria used to measure the quality of models. e.g. for clustering models: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Silhouette score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Inter-cluster similarity </a:t>
            </a:r>
            <a:r>
              <a:rPr lang="en-US" sz="2400" dirty="0" smtClean="0"/>
              <a:t>(e.g. mutual information)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Intra-cluster entropy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For regression models: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Stability of the model </a:t>
            </a:r>
            <a:r>
              <a:rPr lang="en-US" sz="2400" dirty="0" smtClean="0"/>
              <a:t>(sensitivity to small changes)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Compactness</a:t>
            </a:r>
            <a:r>
              <a:rPr lang="en-US" sz="2400" dirty="0" smtClean="0"/>
              <a:t> (sparseness or many zero coefficients)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942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6797" y="260045"/>
            <a:ext cx="40119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60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79" y="1293621"/>
            <a:ext cx="8174990" cy="269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9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regression</a:t>
            </a:r>
            <a:r>
              <a:rPr sz="2400" spc="-5" dirty="0">
                <a:latin typeface="Calibri"/>
                <a:cs typeface="Calibri"/>
              </a:rPr>
              <a:t> formula</a:t>
            </a:r>
            <a:endParaRPr sz="2400" dirty="0">
              <a:latin typeface="Calibri"/>
              <a:cs typeface="Calibri"/>
            </a:endParaRPr>
          </a:p>
          <a:p>
            <a:pPr marL="605790" algn="ctr">
              <a:lnSpc>
                <a:spcPts val="1910"/>
              </a:lnSpc>
            </a:pPr>
            <a:r>
              <a:rPr sz="1750" spc="125" dirty="0">
                <a:latin typeface="Cambria Math"/>
                <a:cs typeface="Cambria Math"/>
              </a:rPr>
              <a:t>𝑝</a:t>
            </a:r>
            <a:endParaRPr sz="1750" dirty="0">
              <a:latin typeface="Cambria Math"/>
              <a:cs typeface="Cambria Math"/>
            </a:endParaRPr>
          </a:p>
          <a:p>
            <a:pPr marR="167005" algn="ctr">
              <a:lnSpc>
                <a:spcPct val="100000"/>
              </a:lnSpc>
              <a:spcBef>
                <a:spcPts val="825"/>
              </a:spcBef>
              <a:tabLst>
                <a:tab pos="636905" algn="l"/>
                <a:tab pos="1826895" algn="l"/>
              </a:tabLst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</a:t>
            </a:r>
            <a:r>
              <a:rPr sz="2625" spc="37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</a:t>
            </a:r>
            <a:r>
              <a:rPr sz="2400" spc="-5" dirty="0">
                <a:latin typeface="Cambria Math"/>
                <a:cs typeface="Cambria Math"/>
              </a:rPr>
              <a:t>𝑋</a:t>
            </a:r>
            <a:r>
              <a:rPr sz="2625" spc="-7" baseline="-15873" dirty="0">
                <a:latin typeface="Cambria Math"/>
                <a:cs typeface="Cambria Math"/>
              </a:rPr>
              <a:t>𝑗</a:t>
            </a:r>
            <a:r>
              <a:rPr sz="2400" spc="-5" dirty="0">
                <a:latin typeface="Cambria Math"/>
                <a:cs typeface="Cambria Math"/>
              </a:rPr>
              <a:t>𝛽</a:t>
            </a:r>
            <a:r>
              <a:rPr sz="2625" spc="-7" baseline="-15873" dirty="0">
                <a:latin typeface="Cambria Math"/>
                <a:cs typeface="Cambria Math"/>
              </a:rPr>
              <a:t>𝑗</a:t>
            </a:r>
            <a:endParaRPr sz="2625" baseline="-15873" dirty="0">
              <a:latin typeface="Cambria Math"/>
              <a:cs typeface="Cambria Math"/>
            </a:endParaRPr>
          </a:p>
          <a:p>
            <a:pPr marL="606425" algn="ctr">
              <a:lnSpc>
                <a:spcPct val="100000"/>
              </a:lnSpc>
              <a:spcBef>
                <a:spcPts val="830"/>
              </a:spcBef>
            </a:pPr>
            <a:r>
              <a:rPr sz="1750" spc="80" dirty="0">
                <a:latin typeface="Cambria Math"/>
                <a:cs typeface="Cambria Math"/>
              </a:rPr>
              <a:t>𝑗=1</a:t>
            </a:r>
            <a:endParaRPr sz="1750" dirty="0">
              <a:latin typeface="Cambria Math"/>
              <a:cs typeface="Cambria Math"/>
            </a:endParaRPr>
          </a:p>
          <a:p>
            <a:pPr marR="70485" algn="ctr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35" dirty="0">
                <a:latin typeface="Cambria Math"/>
                <a:cs typeface="Cambria Math"/>
              </a:rPr>
              <a:t>𝑋</a:t>
            </a:r>
            <a:r>
              <a:rPr sz="2625" spc="-52" baseline="-15873" dirty="0">
                <a:latin typeface="Cambria Math"/>
                <a:cs typeface="Cambria Math"/>
              </a:rPr>
              <a:t>0 </a:t>
            </a:r>
            <a:r>
              <a:rPr sz="2400" dirty="0">
                <a:latin typeface="Cambria Math"/>
                <a:cs typeface="Cambria Math"/>
              </a:rPr>
              <a:t>= 1</a:t>
            </a:r>
            <a:r>
              <a:rPr sz="2400" dirty="0">
                <a:latin typeface="Calibri"/>
                <a:cs typeface="Calibri"/>
              </a:rPr>
              <a:t>, 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written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 matrix </a:t>
            </a:r>
            <a:r>
              <a:rPr sz="2400" spc="-5" dirty="0">
                <a:latin typeface="Calibri"/>
                <a:cs typeface="Calibri"/>
              </a:rPr>
              <a:t>product </a:t>
            </a:r>
            <a:r>
              <a:rPr sz="2400" dirty="0">
                <a:latin typeface="Calibri"/>
                <a:cs typeface="Calibri"/>
              </a:rPr>
              <a:t>with X a row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vector:</a:t>
            </a:r>
            <a:endParaRPr sz="2400" dirty="0">
              <a:latin typeface="Calibri"/>
              <a:cs typeface="Calibri"/>
            </a:endParaRPr>
          </a:p>
          <a:p>
            <a:pPr marL="112395" algn="ctr">
              <a:lnSpc>
                <a:spcPct val="100000"/>
              </a:lnSpc>
              <a:spcBef>
                <a:spcPts val="170"/>
              </a:spcBef>
            </a:pPr>
            <a:r>
              <a:rPr sz="2400" dirty="0">
                <a:latin typeface="Cambria Math"/>
                <a:cs typeface="Cambria Math"/>
              </a:rPr>
              <a:t>𝑦  = X</a:t>
            </a:r>
            <a:r>
              <a:rPr sz="2400" spc="-2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We get this </a:t>
            </a:r>
            <a:r>
              <a:rPr sz="2400" spc="-5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writing </a:t>
            </a:r>
            <a:r>
              <a:rPr sz="2400" spc="-5" dirty="0">
                <a:latin typeface="Calibri"/>
                <a:cs typeface="Calibri"/>
              </a:rPr>
              <a:t>all of </a:t>
            </a:r>
            <a:r>
              <a:rPr sz="2400" dirty="0">
                <a:latin typeface="Calibri"/>
                <a:cs typeface="Calibri"/>
              </a:rPr>
              <a:t>the input </a:t>
            </a:r>
            <a:r>
              <a:rPr sz="2400" spc="-5" dirty="0">
                <a:latin typeface="Calibri"/>
                <a:cs typeface="Calibri"/>
              </a:rPr>
              <a:t>samples </a:t>
            </a:r>
            <a:r>
              <a:rPr sz="2400" dirty="0">
                <a:latin typeface="Calibri"/>
                <a:cs typeface="Calibri"/>
              </a:rPr>
              <a:t>in a </a:t>
            </a: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79" y="4507229"/>
            <a:ext cx="1988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i.e.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rows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400" dirty="0">
                <a:latin typeface="Cambria Math"/>
                <a:cs typeface="Cambria Math"/>
              </a:rPr>
              <a:t>𝐗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7499" y="4287520"/>
            <a:ext cx="2279650" cy="901065"/>
          </a:xfrm>
          <a:custGeom>
            <a:avLst/>
            <a:gdLst/>
            <a:ahLst/>
            <a:cxnLst/>
            <a:rect l="l" t="t" r="r" b="b"/>
            <a:pathLst>
              <a:path w="2279650" h="901064">
                <a:moveTo>
                  <a:pt x="2136641" y="0"/>
                </a:moveTo>
                <a:lnTo>
                  <a:pt x="2127116" y="10667"/>
                </a:lnTo>
                <a:lnTo>
                  <a:pt x="2155399" y="47216"/>
                </a:lnTo>
                <a:lnTo>
                  <a:pt x="2180028" y="89598"/>
                </a:lnTo>
                <a:lnTo>
                  <a:pt x="2200965" y="137791"/>
                </a:lnTo>
                <a:lnTo>
                  <a:pt x="2218175" y="191769"/>
                </a:lnTo>
                <a:lnTo>
                  <a:pt x="2229285" y="238544"/>
                </a:lnTo>
                <a:lnTo>
                  <a:pt x="2237926" y="287745"/>
                </a:lnTo>
                <a:lnTo>
                  <a:pt x="2244098" y="339390"/>
                </a:lnTo>
                <a:lnTo>
                  <a:pt x="2247802" y="393498"/>
                </a:lnTo>
                <a:lnTo>
                  <a:pt x="2249036" y="450087"/>
                </a:lnTo>
                <a:lnTo>
                  <a:pt x="2247802" y="506950"/>
                </a:lnTo>
                <a:lnTo>
                  <a:pt x="2244098" y="561264"/>
                </a:lnTo>
                <a:lnTo>
                  <a:pt x="2237926" y="613043"/>
                </a:lnTo>
                <a:lnTo>
                  <a:pt x="2229285" y="662297"/>
                </a:lnTo>
                <a:lnTo>
                  <a:pt x="2218175" y="709040"/>
                </a:lnTo>
                <a:lnTo>
                  <a:pt x="2200965" y="763002"/>
                </a:lnTo>
                <a:lnTo>
                  <a:pt x="2180028" y="811164"/>
                </a:lnTo>
                <a:lnTo>
                  <a:pt x="2155399" y="853541"/>
                </a:lnTo>
                <a:lnTo>
                  <a:pt x="2127116" y="890142"/>
                </a:lnTo>
                <a:lnTo>
                  <a:pt x="2136641" y="900810"/>
                </a:lnTo>
                <a:lnTo>
                  <a:pt x="2168429" y="864731"/>
                </a:lnTo>
                <a:lnTo>
                  <a:pt x="2196538" y="822578"/>
                </a:lnTo>
                <a:lnTo>
                  <a:pt x="2220955" y="774330"/>
                </a:lnTo>
                <a:lnTo>
                  <a:pt x="2241670" y="719962"/>
                </a:lnTo>
                <a:lnTo>
                  <a:pt x="2255249" y="672398"/>
                </a:lnTo>
                <a:lnTo>
                  <a:pt x="2265810" y="621604"/>
                </a:lnTo>
                <a:lnTo>
                  <a:pt x="2273354" y="567578"/>
                </a:lnTo>
                <a:lnTo>
                  <a:pt x="2277880" y="510321"/>
                </a:lnTo>
                <a:lnTo>
                  <a:pt x="2279389" y="449833"/>
                </a:lnTo>
                <a:lnTo>
                  <a:pt x="2277880" y="389757"/>
                </a:lnTo>
                <a:lnTo>
                  <a:pt x="2273354" y="332821"/>
                </a:lnTo>
                <a:lnTo>
                  <a:pt x="2265810" y="279024"/>
                </a:lnTo>
                <a:lnTo>
                  <a:pt x="2255249" y="228366"/>
                </a:lnTo>
                <a:lnTo>
                  <a:pt x="2241670" y="180847"/>
                </a:lnTo>
                <a:lnTo>
                  <a:pt x="2220955" y="126462"/>
                </a:lnTo>
                <a:lnTo>
                  <a:pt x="2196538" y="78184"/>
                </a:lnTo>
                <a:lnTo>
                  <a:pt x="2168429" y="36026"/>
                </a:lnTo>
                <a:lnTo>
                  <a:pt x="2136641" y="0"/>
                </a:lnTo>
                <a:close/>
              </a:path>
              <a:path w="2279650" h="901064">
                <a:moveTo>
                  <a:pt x="142741" y="0"/>
                </a:moveTo>
                <a:lnTo>
                  <a:pt x="110971" y="36026"/>
                </a:lnTo>
                <a:lnTo>
                  <a:pt x="82892" y="78184"/>
                </a:lnTo>
                <a:lnTo>
                  <a:pt x="58481" y="126462"/>
                </a:lnTo>
                <a:lnTo>
                  <a:pt x="37712" y="180847"/>
                </a:lnTo>
                <a:lnTo>
                  <a:pt x="24133" y="228366"/>
                </a:lnTo>
                <a:lnTo>
                  <a:pt x="13572" y="279024"/>
                </a:lnTo>
                <a:lnTo>
                  <a:pt x="6028" y="332821"/>
                </a:lnTo>
                <a:lnTo>
                  <a:pt x="1502" y="389757"/>
                </a:lnTo>
                <a:lnTo>
                  <a:pt x="0" y="450087"/>
                </a:lnTo>
                <a:lnTo>
                  <a:pt x="1502" y="510321"/>
                </a:lnTo>
                <a:lnTo>
                  <a:pt x="6028" y="567578"/>
                </a:lnTo>
                <a:lnTo>
                  <a:pt x="13572" y="621604"/>
                </a:lnTo>
                <a:lnTo>
                  <a:pt x="24133" y="672398"/>
                </a:lnTo>
                <a:lnTo>
                  <a:pt x="37712" y="719962"/>
                </a:lnTo>
                <a:lnTo>
                  <a:pt x="58481" y="774330"/>
                </a:lnTo>
                <a:lnTo>
                  <a:pt x="82892" y="822578"/>
                </a:lnTo>
                <a:lnTo>
                  <a:pt x="110971" y="864731"/>
                </a:lnTo>
                <a:lnTo>
                  <a:pt x="142741" y="900810"/>
                </a:lnTo>
                <a:lnTo>
                  <a:pt x="152266" y="890142"/>
                </a:lnTo>
                <a:lnTo>
                  <a:pt x="124001" y="853541"/>
                </a:lnTo>
                <a:lnTo>
                  <a:pt x="99402" y="811164"/>
                </a:lnTo>
                <a:lnTo>
                  <a:pt x="78471" y="763002"/>
                </a:lnTo>
                <a:lnTo>
                  <a:pt x="61207" y="709040"/>
                </a:lnTo>
                <a:lnTo>
                  <a:pt x="50097" y="662297"/>
                </a:lnTo>
                <a:lnTo>
                  <a:pt x="41456" y="613043"/>
                </a:lnTo>
                <a:lnTo>
                  <a:pt x="35284" y="561264"/>
                </a:lnTo>
                <a:lnTo>
                  <a:pt x="31581" y="506950"/>
                </a:lnTo>
                <a:lnTo>
                  <a:pt x="30352" y="449833"/>
                </a:lnTo>
                <a:lnTo>
                  <a:pt x="31581" y="393498"/>
                </a:lnTo>
                <a:lnTo>
                  <a:pt x="35284" y="339390"/>
                </a:lnTo>
                <a:lnTo>
                  <a:pt x="41456" y="287745"/>
                </a:lnTo>
                <a:lnTo>
                  <a:pt x="50097" y="238544"/>
                </a:lnTo>
                <a:lnTo>
                  <a:pt x="61207" y="191769"/>
                </a:lnTo>
                <a:lnTo>
                  <a:pt x="78471" y="137791"/>
                </a:lnTo>
                <a:lnTo>
                  <a:pt x="99402" y="89598"/>
                </a:lnTo>
                <a:lnTo>
                  <a:pt x="124001" y="47216"/>
                </a:lnTo>
                <a:lnTo>
                  <a:pt x="152266" y="10667"/>
                </a:lnTo>
                <a:lnTo>
                  <a:pt x="1427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97226" y="4194809"/>
            <a:ext cx="196532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600"/>
              </a:lnSpc>
              <a:spcBef>
                <a:spcPts val="100"/>
              </a:spcBef>
              <a:tabLst>
                <a:tab pos="793750" algn="l"/>
                <a:tab pos="1403350" algn="l"/>
              </a:tabLst>
            </a:pPr>
            <a:r>
              <a:rPr sz="3600" spc="-52" baseline="11574" dirty="0">
                <a:latin typeface="Cambria Math"/>
                <a:cs typeface="Cambria Math"/>
              </a:rPr>
              <a:t>𝑋</a:t>
            </a:r>
            <a:r>
              <a:rPr sz="1750" spc="-35" dirty="0">
                <a:latin typeface="Cambria Math"/>
                <a:cs typeface="Cambria Math"/>
              </a:rPr>
              <a:t>11	</a:t>
            </a:r>
            <a:r>
              <a:rPr sz="3600" baseline="11574" dirty="0">
                <a:latin typeface="Cambria Math"/>
                <a:cs typeface="Cambria Math"/>
              </a:rPr>
              <a:t>⋯	</a:t>
            </a:r>
            <a:r>
              <a:rPr sz="3600" spc="-7" baseline="11574" dirty="0">
                <a:latin typeface="Cambria Math"/>
                <a:cs typeface="Cambria Math"/>
              </a:rPr>
              <a:t>𝑋</a:t>
            </a:r>
            <a:r>
              <a:rPr sz="1750" spc="-5" dirty="0">
                <a:latin typeface="Cambria Math"/>
                <a:cs typeface="Cambria Math"/>
              </a:rPr>
              <a:t>1𝑛</a:t>
            </a:r>
            <a:endParaRPr sz="1750">
              <a:latin typeface="Cambria Math"/>
              <a:cs typeface="Cambria Math"/>
            </a:endParaRPr>
          </a:p>
          <a:p>
            <a:pPr marL="4445" algn="ctr">
              <a:lnSpc>
                <a:spcPts val="2600"/>
              </a:lnSpc>
              <a:tabLst>
                <a:tab pos="659765" algn="l"/>
                <a:tab pos="1417320" algn="l"/>
              </a:tabLst>
            </a:pPr>
            <a:r>
              <a:rPr sz="2400" dirty="0">
                <a:latin typeface="Cambria Math"/>
                <a:cs typeface="Cambria Math"/>
              </a:rPr>
              <a:t>⋮	⋱	⋮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  <a:tabLst>
                <a:tab pos="836930" algn="l"/>
                <a:tab pos="1402080" algn="l"/>
              </a:tabLst>
            </a:pPr>
            <a:r>
              <a:rPr sz="3600" spc="-165" baseline="11574" dirty="0">
                <a:latin typeface="Cambria Math"/>
                <a:cs typeface="Cambria Math"/>
              </a:rPr>
              <a:t>𝑋</a:t>
            </a:r>
            <a:r>
              <a:rPr sz="1750" spc="200" dirty="0">
                <a:latin typeface="Cambria Math"/>
                <a:cs typeface="Cambria Math"/>
              </a:rPr>
              <a:t>𝑚</a:t>
            </a:r>
            <a:r>
              <a:rPr sz="1750" spc="3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baseline="11574" dirty="0">
                <a:latin typeface="Cambria Math"/>
                <a:cs typeface="Cambria Math"/>
              </a:rPr>
              <a:t>⋯	</a:t>
            </a:r>
            <a:r>
              <a:rPr sz="3600" spc="-165" baseline="11574" dirty="0">
                <a:latin typeface="Cambria Math"/>
                <a:cs typeface="Cambria Math"/>
              </a:rPr>
              <a:t>𝑋</a:t>
            </a:r>
            <a:r>
              <a:rPr sz="1750" spc="200" dirty="0">
                <a:latin typeface="Cambria Math"/>
                <a:cs typeface="Cambria Math"/>
              </a:rPr>
              <a:t>𝑚</a:t>
            </a:r>
            <a:r>
              <a:rPr sz="1750" spc="225" dirty="0">
                <a:latin typeface="Cambria Math"/>
                <a:cs typeface="Cambria Math"/>
              </a:rPr>
              <a:t>𝑛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8779" y="5269483"/>
            <a:ext cx="7325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are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distinct observations</a:t>
            </a:r>
            <a:r>
              <a:rPr sz="2400" spc="-5" dirty="0">
                <a:solidFill>
                  <a:srgbClr val="C0504D"/>
                </a:solidFill>
                <a:latin typeface="Calibri"/>
                <a:cs typeface="Calibri"/>
              </a:rPr>
              <a:t>,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columns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input</a:t>
            </a:r>
            <a:r>
              <a:rPr sz="2400" b="1" spc="1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features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8021" t="31524" r="40513" b="53437"/>
          <a:stretch/>
        </p:blipFill>
        <p:spPr>
          <a:xfrm>
            <a:off x="2895600" y="1600200"/>
            <a:ext cx="2971800" cy="13012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1041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Evaluating </a:t>
            </a:r>
            <a:r>
              <a:rPr lang="en-US" dirty="0" err="1" smtClean="0"/>
              <a:t>Clusterings</a:t>
            </a:r>
            <a:r>
              <a:rPr lang="en-US" dirty="0" smtClean="0"/>
              <a:t>: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800" dirty="0" smtClean="0"/>
              <a:t>The silhouette score is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dirty="0" smtClean="0"/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/>
              <a:t>w</a:t>
            </a:r>
            <a:r>
              <a:rPr lang="en-US" sz="2400" dirty="0" smtClean="0"/>
              <a:t>here a(</a:t>
            </a:r>
            <a:r>
              <a:rPr lang="en-US" sz="2400" dirty="0" err="1" smtClean="0"/>
              <a:t>i</a:t>
            </a:r>
            <a:r>
              <a:rPr lang="en-US" sz="2400" dirty="0" smtClean="0"/>
              <a:t>) is the mean distance from sample </a:t>
            </a:r>
            <a:r>
              <a:rPr lang="en-US" sz="2400" dirty="0" err="1" smtClean="0"/>
              <a:t>i</a:t>
            </a:r>
            <a:r>
              <a:rPr lang="en-US" sz="2400" dirty="0" smtClean="0"/>
              <a:t> to its own cluster,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/>
              <a:t>b</a:t>
            </a:r>
            <a:r>
              <a:rPr lang="en-US" sz="2400" dirty="0" smtClean="0"/>
              <a:t>(</a:t>
            </a:r>
            <a:r>
              <a:rPr lang="en-US" sz="2400" dirty="0" err="1" smtClean="0"/>
              <a:t>i</a:t>
            </a:r>
            <a:r>
              <a:rPr lang="en-US" sz="2400" dirty="0" smtClean="0"/>
              <a:t>) the mean distance from </a:t>
            </a:r>
            <a:r>
              <a:rPr lang="en-US" sz="2400" dirty="0" err="1" smtClean="0"/>
              <a:t>i</a:t>
            </a:r>
            <a:r>
              <a:rPr lang="en-US" sz="2400" dirty="0" smtClean="0"/>
              <a:t> to the second-closest cluster. 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smtClean="0"/>
              <a:t>Perhaps surprisingly, silhouette scores can be, and often are, negative. 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endParaRPr lang="en-US" dirty="0" smtClean="0"/>
          </a:p>
        </p:txBody>
      </p:sp>
      <p:pic>
        <p:nvPicPr>
          <p:cNvPr id="1026" name="Picture 2" descr="s(i) = \frac{b(i) - a(i)}{\max\{a(i),b(i)\}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508" y="1963207"/>
            <a:ext cx="2917825" cy="74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18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1041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Evaluating </a:t>
            </a:r>
            <a:r>
              <a:rPr lang="en-US" dirty="0" err="1" smtClean="0"/>
              <a:t>Clusterings</a:t>
            </a:r>
            <a:r>
              <a:rPr lang="en-US" dirty="0" smtClean="0"/>
              <a:t>: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 smtClean="0"/>
              <a:t>Silhouette plot: horizontal bars with cluster score.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 smtClean="0"/>
              <a:t>Sort (vertically) first by cluster, then by score.</a:t>
            </a:r>
          </a:p>
        </p:txBody>
      </p:sp>
      <p:pic>
        <p:nvPicPr>
          <p:cNvPr id="2050" name="Picture 2" descr="http://www.davidzeleny.net/anadat-r/lib/exe/fetch.php/obrazky:classification_11.png?w=1200&amp;tok=f4fc7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3" y="2566052"/>
            <a:ext cx="7684559" cy="319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86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Regularization with Secondary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While secondary criteria can be measured after the model is built, its too late then to affect the model.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Using secondary criteria </a:t>
            </a:r>
            <a:r>
              <a:rPr lang="en-US" sz="2800" b="1" dirty="0" smtClean="0">
                <a:solidFill>
                  <a:srgbClr val="C00000"/>
                </a:solidFill>
              </a:rPr>
              <a:t>during</a:t>
            </a:r>
            <a:r>
              <a:rPr lang="en-US" sz="2800" dirty="0" smtClean="0"/>
              <a:t> the optimization process is called </a:t>
            </a:r>
            <a:r>
              <a:rPr lang="en-US" sz="2800" b="1" dirty="0" smtClean="0">
                <a:solidFill>
                  <a:srgbClr val="C00000"/>
                </a:solidFill>
              </a:rPr>
              <a:t>“regularization”. </a:t>
            </a:r>
          </a:p>
          <a:p>
            <a:pPr marL="0" indent="0">
              <a:buNone/>
            </a:pPr>
            <a:endParaRPr lang="en-US" sz="2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Examples: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L1 regularization </a:t>
            </a:r>
            <a:r>
              <a:rPr lang="en-US" sz="2400" dirty="0" smtClean="0"/>
              <a:t>adds a term to the measure being optimized which is the </a:t>
            </a:r>
            <a:r>
              <a:rPr lang="en-US" sz="2400" b="1" dirty="0" smtClean="0">
                <a:solidFill>
                  <a:schemeClr val="tx2"/>
                </a:solidFill>
              </a:rPr>
              <a:t>sum of absolute value of model coefficients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L2 regularization </a:t>
            </a:r>
            <a:r>
              <a:rPr lang="en-US" sz="2400" dirty="0" smtClean="0"/>
              <a:t>adds a term to the measure being optimized which is the </a:t>
            </a:r>
            <a:r>
              <a:rPr lang="en-US" sz="2400" b="1" dirty="0" smtClean="0">
                <a:solidFill>
                  <a:schemeClr val="tx2"/>
                </a:solidFill>
              </a:rPr>
              <a:t>sum of squares of model coefficients</a:t>
            </a:r>
            <a:r>
              <a:rPr lang="en-US" sz="2400" dirty="0" smtClean="0"/>
              <a:t>.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7171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Regularization with Secondary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286933"/>
            <a:ext cx="8644466" cy="524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L1 regularization </a:t>
            </a:r>
            <a:r>
              <a:rPr lang="en-US" sz="2800" dirty="0" smtClean="0"/>
              <a:t>in particular is very widely used. It has the following impacts:</a:t>
            </a:r>
          </a:p>
          <a:p>
            <a:r>
              <a:rPr lang="en-US" sz="2400" dirty="0" smtClean="0"/>
              <a:t>Yields a </a:t>
            </a:r>
            <a:r>
              <a:rPr lang="en-US" sz="2400" b="1" dirty="0" smtClean="0">
                <a:solidFill>
                  <a:srgbClr val="C00000"/>
                </a:solidFill>
              </a:rPr>
              <a:t>convex optimization </a:t>
            </a:r>
            <a:r>
              <a:rPr lang="en-US" sz="2400" dirty="0" smtClean="0"/>
              <a:t>problem in many cases, so there is a unique solution.</a:t>
            </a:r>
          </a:p>
          <a:p>
            <a:r>
              <a:rPr lang="en-US" sz="2400" dirty="0" smtClean="0"/>
              <a:t>The solution is usually </a:t>
            </a:r>
            <a:r>
              <a:rPr lang="en-US" sz="2400" b="1" dirty="0" smtClean="0">
                <a:solidFill>
                  <a:srgbClr val="C00000"/>
                </a:solidFill>
              </a:rPr>
              <a:t>stable</a:t>
            </a:r>
            <a:r>
              <a:rPr lang="en-US" sz="2400" dirty="0" smtClean="0"/>
              <a:t> to small input changes.</a:t>
            </a:r>
          </a:p>
          <a:p>
            <a:r>
              <a:rPr lang="en-US" sz="2400" dirty="0" smtClean="0"/>
              <a:t>The solution is </a:t>
            </a:r>
            <a:r>
              <a:rPr lang="en-US" sz="2400" b="1" dirty="0" smtClean="0">
                <a:solidFill>
                  <a:srgbClr val="C00000"/>
                </a:solidFill>
              </a:rPr>
              <a:t>quite sparse </a:t>
            </a:r>
            <a:r>
              <a:rPr lang="en-US" sz="2400" dirty="0" smtClean="0"/>
              <a:t>(many zero coefficients) and requires less disk and memory to run. </a:t>
            </a:r>
          </a:p>
          <a:p>
            <a:r>
              <a:rPr lang="en-US" sz="2400" dirty="0" smtClean="0"/>
              <a:t>L1 regularization on factorization models tends to </a:t>
            </a:r>
            <a:r>
              <a:rPr lang="en-US" sz="2400" b="1" dirty="0" smtClean="0">
                <a:solidFill>
                  <a:srgbClr val="C00000"/>
                </a:solidFill>
              </a:rPr>
              <a:t>decrease the correlation</a:t>
            </a:r>
            <a:r>
              <a:rPr lang="en-US" sz="2400" dirty="0" smtClean="0"/>
              <a:t> between model factors.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17491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738886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b="1" spc="-20" dirty="0" smtClean="0">
                <a:latin typeface="Calibri"/>
                <a:cs typeface="Calibri"/>
              </a:rPr>
              <a:t>HW 2 Examples</a:t>
            </a:r>
            <a:endParaRPr sz="32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067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17" t="26517" r="12644" b="6003"/>
          <a:stretch/>
        </p:blipFill>
        <p:spPr>
          <a:xfrm>
            <a:off x="609600" y="1447800"/>
            <a:ext cx="7742526" cy="5059610"/>
          </a:xfrm>
        </p:spPr>
      </p:pic>
    </p:spTree>
    <p:extLst>
      <p:ext uri="{BB962C8B-B14F-4D97-AF65-F5344CB8AC3E}">
        <p14:creationId xmlns:p14="http://schemas.microsoft.com/office/powerpoint/2010/main" val="4084492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70" t="21280" r="11865" b="-837"/>
          <a:stretch/>
        </p:blipFill>
        <p:spPr>
          <a:xfrm>
            <a:off x="990600" y="1295400"/>
            <a:ext cx="7142013" cy="5334979"/>
          </a:xfrm>
        </p:spPr>
      </p:pic>
    </p:spTree>
    <p:extLst>
      <p:ext uri="{BB962C8B-B14F-4D97-AF65-F5344CB8AC3E}">
        <p14:creationId xmlns:p14="http://schemas.microsoft.com/office/powerpoint/2010/main" val="2194006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14" t="26766" r="13113" b="8141"/>
          <a:stretch/>
        </p:blipFill>
        <p:spPr>
          <a:xfrm>
            <a:off x="457200" y="1524000"/>
            <a:ext cx="7965455" cy="4949383"/>
          </a:xfrm>
        </p:spPr>
      </p:pic>
    </p:spTree>
    <p:extLst>
      <p:ext uri="{BB962C8B-B14F-4D97-AF65-F5344CB8AC3E}">
        <p14:creationId xmlns:p14="http://schemas.microsoft.com/office/powerpoint/2010/main" val="179837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03" b="6003"/>
          <a:stretch/>
        </p:blipFill>
        <p:spPr/>
      </p:pic>
    </p:spTree>
    <p:extLst>
      <p:ext uri="{BB962C8B-B14F-4D97-AF65-F5344CB8AC3E}">
        <p14:creationId xmlns:p14="http://schemas.microsoft.com/office/powerpoint/2010/main" val="2196133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03" b="6003"/>
          <a:stretch/>
        </p:blipFill>
        <p:spPr/>
      </p:pic>
    </p:spTree>
    <p:extLst>
      <p:ext uri="{BB962C8B-B14F-4D97-AF65-F5344CB8AC3E}">
        <p14:creationId xmlns:p14="http://schemas.microsoft.com/office/powerpoint/2010/main" val="328723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917" y="292049"/>
            <a:ext cx="5143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Least Squares</a:t>
            </a:r>
            <a:r>
              <a:rPr spc="-30" dirty="0"/>
              <a:t> </a:t>
            </a:r>
            <a:r>
              <a:rPr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156461"/>
            <a:ext cx="8211820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most common </a:t>
            </a:r>
            <a:r>
              <a:rPr sz="2400" spc="-5" dirty="0">
                <a:latin typeface="Calibri"/>
                <a:cs typeface="Calibri"/>
              </a:rPr>
              <a:t>measure of fit between </a:t>
            </a:r>
            <a:r>
              <a:rPr sz="2400" dirty="0">
                <a:latin typeface="Calibri"/>
                <a:cs typeface="Calibri"/>
              </a:rPr>
              <a:t>the line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least-squares</a:t>
            </a:r>
            <a:r>
              <a:rPr sz="24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fit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251460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There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5" dirty="0">
                <a:latin typeface="Calibri"/>
                <a:cs typeface="Calibri"/>
              </a:rPr>
              <a:t>good reason for this: </a:t>
            </a:r>
            <a:r>
              <a:rPr sz="2400" dirty="0">
                <a:latin typeface="Calibri"/>
                <a:cs typeface="Calibri"/>
              </a:rPr>
              <a:t>If the </a:t>
            </a:r>
            <a:r>
              <a:rPr sz="2400" spc="-5" dirty="0">
                <a:latin typeface="Calibri"/>
                <a:cs typeface="Calibri"/>
              </a:rPr>
              <a:t>points are </a:t>
            </a:r>
            <a:r>
              <a:rPr sz="2400" dirty="0">
                <a:latin typeface="Calibri"/>
                <a:cs typeface="Calibri"/>
              </a:rPr>
              <a:t>generated </a:t>
            </a:r>
            <a:r>
              <a:rPr sz="2400" spc="-5" dirty="0">
                <a:latin typeface="Calibri"/>
                <a:cs typeface="Calibri"/>
              </a:rPr>
              <a:t>by an  </a:t>
            </a:r>
            <a:r>
              <a:rPr sz="2400" dirty="0">
                <a:latin typeface="Calibri"/>
                <a:cs typeface="Calibri"/>
              </a:rPr>
              <a:t>ideal line with </a:t>
            </a:r>
            <a:r>
              <a:rPr sz="2400" spc="-5" dirty="0">
                <a:latin typeface="Calibri"/>
                <a:cs typeface="Calibri"/>
              </a:rPr>
              <a:t>additive Gaussian noise,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least squares  solution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b="1" i="1" dirty="0">
                <a:solidFill>
                  <a:srgbClr val="C00000"/>
                </a:solidFill>
                <a:latin typeface="Calibri-BoldItalic"/>
                <a:cs typeface="Calibri-BoldItalic"/>
              </a:rPr>
              <a:t>maximum </a:t>
            </a:r>
            <a:r>
              <a:rPr sz="2400" b="1" i="1" spc="-5" dirty="0">
                <a:solidFill>
                  <a:srgbClr val="C00000"/>
                </a:solidFill>
                <a:latin typeface="Calibri-BoldItalic"/>
                <a:cs typeface="Calibri-BoldItalic"/>
              </a:rPr>
              <a:t>likelihood</a:t>
            </a:r>
            <a:r>
              <a:rPr sz="2400" b="1" i="1" spc="-80" dirty="0">
                <a:solidFill>
                  <a:srgbClr val="C00000"/>
                </a:solidFill>
                <a:latin typeface="Calibri-BoldItalic"/>
                <a:cs typeface="Calibri-BoldItalic"/>
              </a:rPr>
              <a:t> </a:t>
            </a:r>
            <a:r>
              <a:rPr sz="2400" b="1" i="1" spc="-10" dirty="0">
                <a:solidFill>
                  <a:srgbClr val="C00000"/>
                </a:solidFill>
                <a:latin typeface="Calibri-BoldItalic"/>
                <a:cs typeface="Calibri-BoldItalic"/>
              </a:rPr>
              <a:t>solution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09314" y="3861942"/>
            <a:ext cx="488950" cy="368300"/>
          </a:xfrm>
          <a:custGeom>
            <a:avLst/>
            <a:gdLst/>
            <a:ahLst/>
            <a:cxnLst/>
            <a:rect l="l" t="t" r="r" b="b"/>
            <a:pathLst>
              <a:path w="488950" h="368300">
                <a:moveTo>
                  <a:pt x="391922" y="0"/>
                </a:moveTo>
                <a:lnTo>
                  <a:pt x="388238" y="12191"/>
                </a:lnTo>
                <a:lnTo>
                  <a:pt x="405145" y="20954"/>
                </a:lnTo>
                <a:lnTo>
                  <a:pt x="419862" y="33718"/>
                </a:lnTo>
                <a:lnTo>
                  <a:pt x="442722" y="71246"/>
                </a:lnTo>
                <a:lnTo>
                  <a:pt x="456660" y="122285"/>
                </a:lnTo>
                <a:lnTo>
                  <a:pt x="461263" y="184276"/>
                </a:lnTo>
                <a:lnTo>
                  <a:pt x="460117" y="216540"/>
                </a:lnTo>
                <a:lnTo>
                  <a:pt x="450869" y="272877"/>
                </a:lnTo>
                <a:lnTo>
                  <a:pt x="432387" y="317690"/>
                </a:lnTo>
                <a:lnTo>
                  <a:pt x="405145" y="347217"/>
                </a:lnTo>
                <a:lnTo>
                  <a:pt x="388238" y="355980"/>
                </a:lnTo>
                <a:lnTo>
                  <a:pt x="391922" y="368172"/>
                </a:lnTo>
                <a:lnTo>
                  <a:pt x="433070" y="346265"/>
                </a:lnTo>
                <a:lnTo>
                  <a:pt x="463550" y="304926"/>
                </a:lnTo>
                <a:lnTo>
                  <a:pt x="482409" y="249189"/>
                </a:lnTo>
                <a:lnTo>
                  <a:pt x="488696" y="184022"/>
                </a:lnTo>
                <a:lnTo>
                  <a:pt x="487124" y="150328"/>
                </a:lnTo>
                <a:lnTo>
                  <a:pt x="474551" y="89939"/>
                </a:lnTo>
                <a:lnTo>
                  <a:pt x="449643" y="40147"/>
                </a:lnTo>
                <a:lnTo>
                  <a:pt x="413829" y="8524"/>
                </a:lnTo>
                <a:lnTo>
                  <a:pt x="391922" y="0"/>
                </a:lnTo>
                <a:close/>
              </a:path>
              <a:path w="488950" h="368300">
                <a:moveTo>
                  <a:pt x="96647" y="0"/>
                </a:moveTo>
                <a:lnTo>
                  <a:pt x="55562" y="21907"/>
                </a:lnTo>
                <a:lnTo>
                  <a:pt x="25146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32" y="328025"/>
                </a:lnTo>
                <a:lnTo>
                  <a:pt x="74759" y="359648"/>
                </a:lnTo>
                <a:lnTo>
                  <a:pt x="96647" y="368172"/>
                </a:lnTo>
                <a:lnTo>
                  <a:pt x="100457" y="355980"/>
                </a:lnTo>
                <a:lnTo>
                  <a:pt x="83476" y="347217"/>
                </a:lnTo>
                <a:lnTo>
                  <a:pt x="68722" y="334454"/>
                </a:lnTo>
                <a:lnTo>
                  <a:pt x="45847" y="296925"/>
                </a:lnTo>
                <a:lnTo>
                  <a:pt x="31956" y="246078"/>
                </a:lnTo>
                <a:lnTo>
                  <a:pt x="27305" y="184276"/>
                </a:lnTo>
                <a:lnTo>
                  <a:pt x="28469" y="151917"/>
                </a:lnTo>
                <a:lnTo>
                  <a:pt x="37752" y="95390"/>
                </a:lnTo>
                <a:lnTo>
                  <a:pt x="56183" y="50482"/>
                </a:lnTo>
                <a:lnTo>
                  <a:pt x="83476" y="20954"/>
                </a:lnTo>
                <a:lnTo>
                  <a:pt x="100457" y="12191"/>
                </a:lnTo>
                <a:lnTo>
                  <a:pt x="96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2074" y="3816477"/>
            <a:ext cx="4909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27754" algn="l"/>
                <a:tab pos="4115435" algn="l"/>
              </a:tabLst>
            </a:pPr>
            <a:r>
              <a:rPr sz="2400" spc="-5" dirty="0">
                <a:latin typeface="Calibri"/>
                <a:cs typeface="Calibri"/>
              </a:rPr>
              <a:t>Probability 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point y</a:t>
            </a:r>
            <a:r>
              <a:rPr sz="2400" spc="-7" baseline="-20833" dirty="0">
                <a:latin typeface="Calibri"/>
                <a:cs typeface="Calibri"/>
              </a:rPr>
              <a:t>j</a:t>
            </a:r>
            <a:r>
              <a:rPr sz="2400" spc="284" baseline="-208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Pr	</a:t>
            </a:r>
            <a:r>
              <a:rPr sz="2400" spc="-15" dirty="0">
                <a:latin typeface="Cambria Math"/>
                <a:cs typeface="Cambria Math"/>
              </a:rPr>
              <a:t>𝑦</a:t>
            </a:r>
            <a:r>
              <a:rPr sz="2625" spc="-22" baseline="-15873" dirty="0">
                <a:latin typeface="Cambria Math"/>
                <a:cs typeface="Cambria Math"/>
              </a:rPr>
              <a:t>𝑗	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exp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690" y="3680967"/>
            <a:ext cx="1543685" cy="602615"/>
          </a:xfrm>
          <a:custGeom>
            <a:avLst/>
            <a:gdLst/>
            <a:ahLst/>
            <a:cxnLst/>
            <a:rect l="l" t="t" r="r" b="b"/>
            <a:pathLst>
              <a:path w="1543684" h="602614">
                <a:moveTo>
                  <a:pt x="1436238" y="0"/>
                </a:moveTo>
                <a:lnTo>
                  <a:pt x="1427602" y="9905"/>
                </a:lnTo>
                <a:lnTo>
                  <a:pt x="1445576" y="29743"/>
                </a:lnTo>
                <a:lnTo>
                  <a:pt x="1461955" y="54403"/>
                </a:lnTo>
                <a:lnTo>
                  <a:pt x="1489832" y="118236"/>
                </a:lnTo>
                <a:lnTo>
                  <a:pt x="1500573" y="157239"/>
                </a:lnTo>
                <a:lnTo>
                  <a:pt x="1508231" y="200707"/>
                </a:lnTo>
                <a:lnTo>
                  <a:pt x="1512817" y="248628"/>
                </a:lnTo>
                <a:lnTo>
                  <a:pt x="1514343" y="300989"/>
                </a:lnTo>
                <a:lnTo>
                  <a:pt x="1512817" y="353423"/>
                </a:lnTo>
                <a:lnTo>
                  <a:pt x="1508231" y="401367"/>
                </a:lnTo>
                <a:lnTo>
                  <a:pt x="1500573" y="444811"/>
                </a:lnTo>
                <a:lnTo>
                  <a:pt x="1489832" y="483742"/>
                </a:lnTo>
                <a:lnTo>
                  <a:pt x="1461955" y="547639"/>
                </a:lnTo>
                <a:lnTo>
                  <a:pt x="1427602" y="592200"/>
                </a:lnTo>
                <a:lnTo>
                  <a:pt x="1436238" y="602106"/>
                </a:lnTo>
                <a:lnTo>
                  <a:pt x="1476465" y="557831"/>
                </a:lnTo>
                <a:lnTo>
                  <a:pt x="1511168" y="492124"/>
                </a:lnTo>
                <a:lnTo>
                  <a:pt x="1525170" y="451471"/>
                </a:lnTo>
                <a:lnTo>
                  <a:pt x="1535171" y="406066"/>
                </a:lnTo>
                <a:lnTo>
                  <a:pt x="1541172" y="355875"/>
                </a:lnTo>
                <a:lnTo>
                  <a:pt x="1543172" y="300862"/>
                </a:lnTo>
                <a:lnTo>
                  <a:pt x="1541172" y="245998"/>
                </a:lnTo>
                <a:lnTo>
                  <a:pt x="1535171" y="195897"/>
                </a:lnTo>
                <a:lnTo>
                  <a:pt x="1525170" y="150558"/>
                </a:lnTo>
                <a:lnTo>
                  <a:pt x="1511168" y="109981"/>
                </a:lnTo>
                <a:lnTo>
                  <a:pt x="1494495" y="74455"/>
                </a:lnTo>
                <a:lnTo>
                  <a:pt x="1457054" y="19452"/>
                </a:lnTo>
                <a:lnTo>
                  <a:pt x="1436238" y="0"/>
                </a:lnTo>
                <a:close/>
              </a:path>
              <a:path w="1543684" h="602614">
                <a:moveTo>
                  <a:pt x="106929" y="0"/>
                </a:moveTo>
                <a:lnTo>
                  <a:pt x="66749" y="44275"/>
                </a:lnTo>
                <a:lnTo>
                  <a:pt x="31999" y="109981"/>
                </a:lnTo>
                <a:lnTo>
                  <a:pt x="17997" y="150558"/>
                </a:lnTo>
                <a:lnTo>
                  <a:pt x="7996" y="195897"/>
                </a:lnTo>
                <a:lnTo>
                  <a:pt x="1995" y="245998"/>
                </a:lnTo>
                <a:lnTo>
                  <a:pt x="0" y="300989"/>
                </a:lnTo>
                <a:lnTo>
                  <a:pt x="1995" y="355875"/>
                </a:lnTo>
                <a:lnTo>
                  <a:pt x="7996" y="406066"/>
                </a:lnTo>
                <a:lnTo>
                  <a:pt x="17997" y="451471"/>
                </a:lnTo>
                <a:lnTo>
                  <a:pt x="31999" y="492124"/>
                </a:lnTo>
                <a:lnTo>
                  <a:pt x="48689" y="527651"/>
                </a:lnTo>
                <a:lnTo>
                  <a:pt x="86166" y="582654"/>
                </a:lnTo>
                <a:lnTo>
                  <a:pt x="106929" y="602106"/>
                </a:lnTo>
                <a:lnTo>
                  <a:pt x="115565" y="592200"/>
                </a:lnTo>
                <a:lnTo>
                  <a:pt x="97592" y="572343"/>
                </a:lnTo>
                <a:lnTo>
                  <a:pt x="81227" y="547639"/>
                </a:lnTo>
                <a:lnTo>
                  <a:pt x="53462" y="483742"/>
                </a:lnTo>
                <a:lnTo>
                  <a:pt x="42701" y="444811"/>
                </a:lnTo>
                <a:lnTo>
                  <a:pt x="34999" y="401367"/>
                </a:lnTo>
                <a:lnTo>
                  <a:pt x="30370" y="353423"/>
                </a:lnTo>
                <a:lnTo>
                  <a:pt x="28828" y="300862"/>
                </a:lnTo>
                <a:lnTo>
                  <a:pt x="30370" y="248628"/>
                </a:lnTo>
                <a:lnTo>
                  <a:pt x="34999" y="200707"/>
                </a:lnTo>
                <a:lnTo>
                  <a:pt x="42701" y="157239"/>
                </a:lnTo>
                <a:lnTo>
                  <a:pt x="53462" y="118236"/>
                </a:lnTo>
                <a:lnTo>
                  <a:pt x="81227" y="54403"/>
                </a:lnTo>
                <a:lnTo>
                  <a:pt x="115565" y="9905"/>
                </a:lnTo>
                <a:lnTo>
                  <a:pt x="106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69915" y="3732403"/>
            <a:ext cx="972185" cy="269240"/>
          </a:xfrm>
          <a:custGeom>
            <a:avLst/>
            <a:gdLst/>
            <a:ahLst/>
            <a:cxnLst/>
            <a:rect l="l" t="t" r="r" b="b"/>
            <a:pathLst>
              <a:path w="972184" h="269239">
                <a:moveTo>
                  <a:pt x="901573" y="0"/>
                </a:moveTo>
                <a:lnTo>
                  <a:pt x="898779" y="8890"/>
                </a:lnTo>
                <a:lnTo>
                  <a:pt x="911135" y="15315"/>
                </a:lnTo>
                <a:lnTo>
                  <a:pt x="921908" y="24669"/>
                </a:lnTo>
                <a:lnTo>
                  <a:pt x="944564" y="69717"/>
                </a:lnTo>
                <a:lnTo>
                  <a:pt x="951283" y="110916"/>
                </a:lnTo>
                <a:lnTo>
                  <a:pt x="952118" y="134493"/>
                </a:lnTo>
                <a:lnTo>
                  <a:pt x="951283" y="158067"/>
                </a:lnTo>
                <a:lnTo>
                  <a:pt x="944564" y="199215"/>
                </a:lnTo>
                <a:lnTo>
                  <a:pt x="921908" y="244236"/>
                </a:lnTo>
                <a:lnTo>
                  <a:pt x="898779" y="259969"/>
                </a:lnTo>
                <a:lnTo>
                  <a:pt x="901573" y="268859"/>
                </a:lnTo>
                <a:lnTo>
                  <a:pt x="943649" y="239516"/>
                </a:lnTo>
                <a:lnTo>
                  <a:pt x="961790" y="203180"/>
                </a:lnTo>
                <a:lnTo>
                  <a:pt x="971022" y="159087"/>
                </a:lnTo>
                <a:lnTo>
                  <a:pt x="972185" y="134493"/>
                </a:lnTo>
                <a:lnTo>
                  <a:pt x="971022" y="109825"/>
                </a:lnTo>
                <a:lnTo>
                  <a:pt x="961790" y="65680"/>
                </a:lnTo>
                <a:lnTo>
                  <a:pt x="943649" y="29342"/>
                </a:lnTo>
                <a:lnTo>
                  <a:pt x="917551" y="6240"/>
                </a:lnTo>
                <a:lnTo>
                  <a:pt x="901573" y="0"/>
                </a:lnTo>
                <a:close/>
              </a:path>
              <a:path w="972184" h="269239">
                <a:moveTo>
                  <a:pt x="70612" y="0"/>
                </a:moveTo>
                <a:lnTo>
                  <a:pt x="28481" y="29342"/>
                </a:lnTo>
                <a:lnTo>
                  <a:pt x="10286" y="65680"/>
                </a:lnTo>
                <a:lnTo>
                  <a:pt x="1142" y="109825"/>
                </a:lnTo>
                <a:lnTo>
                  <a:pt x="0" y="134493"/>
                </a:lnTo>
                <a:lnTo>
                  <a:pt x="1143" y="159087"/>
                </a:lnTo>
                <a:lnTo>
                  <a:pt x="10287" y="203180"/>
                </a:lnTo>
                <a:lnTo>
                  <a:pt x="28481" y="239516"/>
                </a:lnTo>
                <a:lnTo>
                  <a:pt x="70612" y="268859"/>
                </a:lnTo>
                <a:lnTo>
                  <a:pt x="73279" y="259969"/>
                </a:lnTo>
                <a:lnTo>
                  <a:pt x="60922" y="253561"/>
                </a:lnTo>
                <a:lnTo>
                  <a:pt x="50149" y="244236"/>
                </a:lnTo>
                <a:lnTo>
                  <a:pt x="27493" y="199215"/>
                </a:lnTo>
                <a:lnTo>
                  <a:pt x="20774" y="158067"/>
                </a:lnTo>
                <a:lnTo>
                  <a:pt x="19938" y="134493"/>
                </a:lnTo>
                <a:lnTo>
                  <a:pt x="20774" y="110916"/>
                </a:lnTo>
                <a:lnTo>
                  <a:pt x="27493" y="69717"/>
                </a:lnTo>
                <a:lnTo>
                  <a:pt x="50149" y="24669"/>
                </a:lnTo>
                <a:lnTo>
                  <a:pt x="73279" y="8890"/>
                </a:lnTo>
                <a:lnTo>
                  <a:pt x="70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5478" y="3696080"/>
            <a:ext cx="130937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35" dirty="0">
                <a:latin typeface="Cambria Math"/>
                <a:cs typeface="Cambria Math"/>
              </a:rPr>
              <a:t>− </a:t>
            </a:r>
            <a:r>
              <a:rPr sz="1750" spc="125" dirty="0">
                <a:latin typeface="Cambria Math"/>
                <a:cs typeface="Cambria Math"/>
              </a:rPr>
              <a:t>𝑦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r>
              <a:rPr sz="1750" spc="125" dirty="0">
                <a:latin typeface="Cambria Math"/>
                <a:cs typeface="Cambria Math"/>
              </a:rPr>
              <a:t>−𝑋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r>
              <a:rPr sz="1750" spc="125" dirty="0">
                <a:latin typeface="Cambria Math"/>
                <a:cs typeface="Cambria Math"/>
              </a:rPr>
              <a:t>𝛽</a:t>
            </a:r>
            <a:r>
              <a:rPr sz="1750" spc="480" dirty="0">
                <a:latin typeface="Cambria Math"/>
                <a:cs typeface="Cambria Math"/>
              </a:rPr>
              <a:t> </a:t>
            </a:r>
            <a:r>
              <a:rPr sz="2175" spc="75" baseline="44061" dirty="0">
                <a:latin typeface="Cambria Math"/>
                <a:cs typeface="Cambria Math"/>
              </a:rPr>
              <a:t>2</a:t>
            </a:r>
            <a:endParaRPr sz="2175" baseline="44061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2009" y="4052697"/>
            <a:ext cx="4146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" dirty="0">
                <a:latin typeface="Cambria Math"/>
                <a:cs typeface="Cambria Math"/>
              </a:rPr>
              <a:t>2</a:t>
            </a:r>
            <a:r>
              <a:rPr sz="1750" spc="250" dirty="0">
                <a:latin typeface="Cambria Math"/>
                <a:cs typeface="Cambria Math"/>
              </a:rPr>
              <a:t>𝜎</a:t>
            </a:r>
            <a:r>
              <a:rPr sz="2175" spc="75" baseline="21072" dirty="0">
                <a:latin typeface="Cambria Math"/>
                <a:cs typeface="Cambria Math"/>
              </a:rPr>
              <a:t>2</a:t>
            </a:r>
            <a:endParaRPr sz="2175" baseline="21072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87289" y="4046982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54342" y="3816477"/>
            <a:ext cx="974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83221" y="4332859"/>
            <a:ext cx="487680" cy="368300"/>
          </a:xfrm>
          <a:custGeom>
            <a:avLst/>
            <a:gdLst/>
            <a:ahLst/>
            <a:cxnLst/>
            <a:rect l="l" t="t" r="r" b="b"/>
            <a:pathLst>
              <a:path w="487679" h="368300">
                <a:moveTo>
                  <a:pt x="390398" y="0"/>
                </a:moveTo>
                <a:lnTo>
                  <a:pt x="386714" y="12192"/>
                </a:lnTo>
                <a:lnTo>
                  <a:pt x="403621" y="20955"/>
                </a:lnTo>
                <a:lnTo>
                  <a:pt x="418337" y="33718"/>
                </a:lnTo>
                <a:lnTo>
                  <a:pt x="441198" y="71247"/>
                </a:lnTo>
                <a:lnTo>
                  <a:pt x="455136" y="122285"/>
                </a:lnTo>
                <a:lnTo>
                  <a:pt x="459739" y="184277"/>
                </a:lnTo>
                <a:lnTo>
                  <a:pt x="458593" y="216540"/>
                </a:lnTo>
                <a:lnTo>
                  <a:pt x="449345" y="272877"/>
                </a:lnTo>
                <a:lnTo>
                  <a:pt x="430863" y="317690"/>
                </a:lnTo>
                <a:lnTo>
                  <a:pt x="403621" y="347218"/>
                </a:lnTo>
                <a:lnTo>
                  <a:pt x="386714" y="355981"/>
                </a:lnTo>
                <a:lnTo>
                  <a:pt x="390398" y="368173"/>
                </a:lnTo>
                <a:lnTo>
                  <a:pt x="431545" y="346265"/>
                </a:lnTo>
                <a:lnTo>
                  <a:pt x="462025" y="304927"/>
                </a:lnTo>
                <a:lnTo>
                  <a:pt x="480885" y="249189"/>
                </a:lnTo>
                <a:lnTo>
                  <a:pt x="487172" y="184023"/>
                </a:lnTo>
                <a:lnTo>
                  <a:pt x="485600" y="150328"/>
                </a:lnTo>
                <a:lnTo>
                  <a:pt x="473027" y="89939"/>
                </a:lnTo>
                <a:lnTo>
                  <a:pt x="448119" y="40147"/>
                </a:lnTo>
                <a:lnTo>
                  <a:pt x="412305" y="8524"/>
                </a:lnTo>
                <a:lnTo>
                  <a:pt x="390398" y="0"/>
                </a:lnTo>
                <a:close/>
              </a:path>
              <a:path w="487679" h="368300">
                <a:moveTo>
                  <a:pt x="96647" y="0"/>
                </a:moveTo>
                <a:lnTo>
                  <a:pt x="55562" y="21907"/>
                </a:lnTo>
                <a:lnTo>
                  <a:pt x="25146" y="63246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32" y="328025"/>
                </a:lnTo>
                <a:lnTo>
                  <a:pt x="74759" y="359648"/>
                </a:lnTo>
                <a:lnTo>
                  <a:pt x="96647" y="368173"/>
                </a:lnTo>
                <a:lnTo>
                  <a:pt x="100456" y="355981"/>
                </a:lnTo>
                <a:lnTo>
                  <a:pt x="83476" y="347218"/>
                </a:lnTo>
                <a:lnTo>
                  <a:pt x="68722" y="334454"/>
                </a:lnTo>
                <a:lnTo>
                  <a:pt x="45847" y="296926"/>
                </a:lnTo>
                <a:lnTo>
                  <a:pt x="31956" y="246078"/>
                </a:lnTo>
                <a:lnTo>
                  <a:pt x="27304" y="184277"/>
                </a:lnTo>
                <a:lnTo>
                  <a:pt x="28469" y="151917"/>
                </a:lnTo>
                <a:lnTo>
                  <a:pt x="37752" y="95390"/>
                </a:lnTo>
                <a:lnTo>
                  <a:pt x="56183" y="50482"/>
                </a:lnTo>
                <a:lnTo>
                  <a:pt x="83476" y="20955"/>
                </a:lnTo>
                <a:lnTo>
                  <a:pt x="100456" y="12192"/>
                </a:lnTo>
                <a:lnTo>
                  <a:pt x="96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4974" y="4287469"/>
            <a:ext cx="68522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58890" algn="l"/>
                <a:tab pos="6762115" algn="l"/>
              </a:tabLst>
            </a:pPr>
            <a:r>
              <a:rPr sz="2400" spc="-5" dirty="0">
                <a:latin typeface="Calibri"/>
                <a:cs typeface="Calibri"/>
              </a:rPr>
              <a:t>probab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lity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ints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pro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uc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ver j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Pr	</a:t>
            </a:r>
            <a:r>
              <a:rPr sz="2400" spc="-229" dirty="0">
                <a:latin typeface="Cambria Math"/>
                <a:cs typeface="Cambria Math"/>
              </a:rPr>
              <a:t>𝑦</a:t>
            </a:r>
            <a:r>
              <a:rPr sz="2625" spc="802" baseline="-15873" dirty="0">
                <a:latin typeface="Cambria Math"/>
                <a:cs typeface="Cambria Math"/>
              </a:rPr>
              <a:t>𝑗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2074" y="5205476"/>
            <a:ext cx="620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can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easily maximize the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log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expression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32727" y="5120766"/>
            <a:ext cx="972185" cy="269240"/>
          </a:xfrm>
          <a:custGeom>
            <a:avLst/>
            <a:gdLst/>
            <a:ahLst/>
            <a:cxnLst/>
            <a:rect l="l" t="t" r="r" b="b"/>
            <a:pathLst>
              <a:path w="972184" h="269239">
                <a:moveTo>
                  <a:pt x="901573" y="0"/>
                </a:moveTo>
                <a:lnTo>
                  <a:pt x="898778" y="8889"/>
                </a:lnTo>
                <a:lnTo>
                  <a:pt x="911135" y="15315"/>
                </a:lnTo>
                <a:lnTo>
                  <a:pt x="921908" y="24669"/>
                </a:lnTo>
                <a:lnTo>
                  <a:pt x="944564" y="69717"/>
                </a:lnTo>
                <a:lnTo>
                  <a:pt x="951283" y="110916"/>
                </a:lnTo>
                <a:lnTo>
                  <a:pt x="952119" y="134492"/>
                </a:lnTo>
                <a:lnTo>
                  <a:pt x="951283" y="158067"/>
                </a:lnTo>
                <a:lnTo>
                  <a:pt x="944564" y="199215"/>
                </a:lnTo>
                <a:lnTo>
                  <a:pt x="921908" y="244236"/>
                </a:lnTo>
                <a:lnTo>
                  <a:pt x="898778" y="259968"/>
                </a:lnTo>
                <a:lnTo>
                  <a:pt x="901573" y="268858"/>
                </a:lnTo>
                <a:lnTo>
                  <a:pt x="943649" y="239516"/>
                </a:lnTo>
                <a:lnTo>
                  <a:pt x="961790" y="203180"/>
                </a:lnTo>
                <a:lnTo>
                  <a:pt x="971022" y="159087"/>
                </a:lnTo>
                <a:lnTo>
                  <a:pt x="972184" y="134492"/>
                </a:lnTo>
                <a:lnTo>
                  <a:pt x="971022" y="109825"/>
                </a:lnTo>
                <a:lnTo>
                  <a:pt x="961790" y="65680"/>
                </a:lnTo>
                <a:lnTo>
                  <a:pt x="943649" y="29342"/>
                </a:lnTo>
                <a:lnTo>
                  <a:pt x="917551" y="6240"/>
                </a:lnTo>
                <a:lnTo>
                  <a:pt x="901573" y="0"/>
                </a:lnTo>
                <a:close/>
              </a:path>
              <a:path w="972184" h="269239">
                <a:moveTo>
                  <a:pt x="70612" y="0"/>
                </a:moveTo>
                <a:lnTo>
                  <a:pt x="28481" y="29342"/>
                </a:lnTo>
                <a:lnTo>
                  <a:pt x="10287" y="65680"/>
                </a:lnTo>
                <a:lnTo>
                  <a:pt x="1143" y="109825"/>
                </a:lnTo>
                <a:lnTo>
                  <a:pt x="0" y="134492"/>
                </a:lnTo>
                <a:lnTo>
                  <a:pt x="1143" y="159087"/>
                </a:lnTo>
                <a:lnTo>
                  <a:pt x="10287" y="203180"/>
                </a:lnTo>
                <a:lnTo>
                  <a:pt x="28481" y="239516"/>
                </a:lnTo>
                <a:lnTo>
                  <a:pt x="70612" y="268858"/>
                </a:lnTo>
                <a:lnTo>
                  <a:pt x="73278" y="259968"/>
                </a:lnTo>
                <a:lnTo>
                  <a:pt x="60922" y="253561"/>
                </a:lnTo>
                <a:lnTo>
                  <a:pt x="50149" y="244236"/>
                </a:lnTo>
                <a:lnTo>
                  <a:pt x="27493" y="199215"/>
                </a:lnTo>
                <a:lnTo>
                  <a:pt x="20774" y="158067"/>
                </a:lnTo>
                <a:lnTo>
                  <a:pt x="19939" y="134492"/>
                </a:lnTo>
                <a:lnTo>
                  <a:pt x="20774" y="110916"/>
                </a:lnTo>
                <a:lnTo>
                  <a:pt x="27493" y="69717"/>
                </a:lnTo>
                <a:lnTo>
                  <a:pt x="50149" y="24669"/>
                </a:lnTo>
                <a:lnTo>
                  <a:pt x="73278" y="8889"/>
                </a:lnTo>
                <a:lnTo>
                  <a:pt x="70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39814" y="5084826"/>
            <a:ext cx="130810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35" dirty="0">
                <a:latin typeface="Cambria Math"/>
                <a:cs typeface="Cambria Math"/>
              </a:rPr>
              <a:t>− </a:t>
            </a:r>
            <a:r>
              <a:rPr sz="1750" spc="130" dirty="0">
                <a:latin typeface="Cambria Math"/>
                <a:cs typeface="Cambria Math"/>
              </a:rPr>
              <a:t>𝑦</a:t>
            </a:r>
            <a:r>
              <a:rPr sz="2175" spc="195" baseline="-13409" dirty="0">
                <a:latin typeface="Cambria Math"/>
                <a:cs typeface="Cambria Math"/>
              </a:rPr>
              <a:t>𝑗</a:t>
            </a:r>
            <a:r>
              <a:rPr sz="1750" spc="130" dirty="0">
                <a:latin typeface="Cambria Math"/>
                <a:cs typeface="Cambria Math"/>
              </a:rPr>
              <a:t>−𝑋</a:t>
            </a:r>
            <a:r>
              <a:rPr sz="2175" spc="195" baseline="-13409" dirty="0">
                <a:latin typeface="Cambria Math"/>
                <a:cs typeface="Cambria Math"/>
              </a:rPr>
              <a:t>𝑗</a:t>
            </a:r>
            <a:r>
              <a:rPr sz="1750" spc="130" dirty="0">
                <a:latin typeface="Cambria Math"/>
                <a:cs typeface="Cambria Math"/>
              </a:rPr>
              <a:t>𝛽</a:t>
            </a:r>
            <a:r>
              <a:rPr sz="1750" spc="440" dirty="0">
                <a:latin typeface="Cambria Math"/>
                <a:cs typeface="Cambria Math"/>
              </a:rPr>
              <a:t> </a:t>
            </a:r>
            <a:r>
              <a:rPr sz="2175" spc="75" baseline="44061" dirty="0">
                <a:latin typeface="Cambria Math"/>
                <a:cs typeface="Cambria Math"/>
              </a:rPr>
              <a:t>2</a:t>
            </a:r>
            <a:endParaRPr sz="2175" baseline="44061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6345" y="5441696"/>
            <a:ext cx="4152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" dirty="0">
                <a:latin typeface="Cambria Math"/>
                <a:cs typeface="Cambria Math"/>
              </a:rPr>
              <a:t>2</a:t>
            </a:r>
            <a:r>
              <a:rPr sz="1750" spc="254" dirty="0">
                <a:latin typeface="Cambria Math"/>
                <a:cs typeface="Cambria Math"/>
              </a:rPr>
              <a:t>𝜎</a:t>
            </a:r>
            <a:r>
              <a:rPr sz="2175" spc="75" baseline="21072" dirty="0">
                <a:latin typeface="Cambria Math"/>
                <a:cs typeface="Cambria Math"/>
              </a:rPr>
              <a:t>2</a:t>
            </a:r>
            <a:endParaRPr sz="2175" baseline="21072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1625" y="5435346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999603" y="5205476"/>
            <a:ext cx="38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4974" y="5645911"/>
            <a:ext cx="653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one point, 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sum of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expression at all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points.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03" b="6003"/>
          <a:stretch/>
        </p:blipFill>
        <p:spPr/>
      </p:pic>
    </p:spTree>
    <p:extLst>
      <p:ext uri="{BB962C8B-B14F-4D97-AF65-F5344CB8AC3E}">
        <p14:creationId xmlns:p14="http://schemas.microsoft.com/office/powerpoint/2010/main" val="2613016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03" b="6003"/>
          <a:stretch/>
        </p:blipFill>
        <p:spPr/>
      </p:pic>
    </p:spTree>
    <p:extLst>
      <p:ext uri="{BB962C8B-B14F-4D97-AF65-F5344CB8AC3E}">
        <p14:creationId xmlns:p14="http://schemas.microsoft.com/office/powerpoint/2010/main" val="36797869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81" t="44474" r="6410" b="31833"/>
          <a:stretch/>
        </p:blipFill>
        <p:spPr>
          <a:xfrm>
            <a:off x="762000" y="1905000"/>
            <a:ext cx="7529445" cy="1447800"/>
          </a:xfrm>
        </p:spPr>
      </p:pic>
    </p:spTree>
    <p:extLst>
      <p:ext uri="{BB962C8B-B14F-4D97-AF65-F5344CB8AC3E}">
        <p14:creationId xmlns:p14="http://schemas.microsoft.com/office/powerpoint/2010/main" val="170522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917" y="292049"/>
            <a:ext cx="5143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Least Squares</a:t>
            </a:r>
            <a:r>
              <a:rPr spc="-30" dirty="0"/>
              <a:t> </a:t>
            </a:r>
            <a:r>
              <a:rPr dirty="0"/>
              <a:t>Solution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3186048" y="2503804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5" y="0"/>
                </a:moveTo>
                <a:lnTo>
                  <a:pt x="298830" y="11430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6" y="139700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1" y="253777"/>
                </a:lnTo>
                <a:lnTo>
                  <a:pt x="299338" y="270764"/>
                </a:lnTo>
                <a:lnTo>
                  <a:pt x="302895" y="282321"/>
                </a:lnTo>
                <a:lnTo>
                  <a:pt x="341391" y="264191"/>
                </a:lnTo>
                <a:lnTo>
                  <a:pt x="369697" y="232918"/>
                </a:lnTo>
                <a:lnTo>
                  <a:pt x="387127" y="191071"/>
                </a:lnTo>
                <a:lnTo>
                  <a:pt x="392938" y="141224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5" y="0"/>
                </a:lnTo>
                <a:close/>
              </a:path>
              <a:path w="393064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8213" y="2503804"/>
            <a:ext cx="1429385" cy="282575"/>
          </a:xfrm>
          <a:custGeom>
            <a:avLst/>
            <a:gdLst/>
            <a:ahLst/>
            <a:cxnLst/>
            <a:rect l="l" t="t" r="r" b="b"/>
            <a:pathLst>
              <a:path w="1429385" h="282575">
                <a:moveTo>
                  <a:pt x="1339214" y="0"/>
                </a:moveTo>
                <a:lnTo>
                  <a:pt x="1335151" y="11430"/>
                </a:lnTo>
                <a:lnTo>
                  <a:pt x="1351532" y="18504"/>
                </a:lnTo>
                <a:lnTo>
                  <a:pt x="1365615" y="28305"/>
                </a:lnTo>
                <a:lnTo>
                  <a:pt x="1394154" y="73852"/>
                </a:lnTo>
                <a:lnTo>
                  <a:pt x="1402449" y="115623"/>
                </a:lnTo>
                <a:lnTo>
                  <a:pt x="1403477" y="139700"/>
                </a:lnTo>
                <a:lnTo>
                  <a:pt x="1402431" y="164580"/>
                </a:lnTo>
                <a:lnTo>
                  <a:pt x="1394100" y="207529"/>
                </a:lnTo>
                <a:lnTo>
                  <a:pt x="1365630" y="253777"/>
                </a:lnTo>
                <a:lnTo>
                  <a:pt x="1335659" y="270764"/>
                </a:lnTo>
                <a:lnTo>
                  <a:pt x="1339214" y="282321"/>
                </a:lnTo>
                <a:lnTo>
                  <a:pt x="1377711" y="264191"/>
                </a:lnTo>
                <a:lnTo>
                  <a:pt x="1406016" y="232918"/>
                </a:lnTo>
                <a:lnTo>
                  <a:pt x="1423447" y="191071"/>
                </a:lnTo>
                <a:lnTo>
                  <a:pt x="1429258" y="141224"/>
                </a:lnTo>
                <a:lnTo>
                  <a:pt x="1427805" y="115339"/>
                </a:lnTo>
                <a:lnTo>
                  <a:pt x="1416184" y="69429"/>
                </a:lnTo>
                <a:lnTo>
                  <a:pt x="1393061" y="32093"/>
                </a:lnTo>
                <a:lnTo>
                  <a:pt x="1359671" y="7379"/>
                </a:lnTo>
                <a:lnTo>
                  <a:pt x="1339214" y="0"/>
                </a:lnTo>
                <a:close/>
              </a:path>
              <a:path w="1429385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2857" y="3486784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4" y="0"/>
                </a:moveTo>
                <a:lnTo>
                  <a:pt x="298831" y="11429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6" y="139700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0" y="253777"/>
                </a:lnTo>
                <a:lnTo>
                  <a:pt x="299338" y="270763"/>
                </a:lnTo>
                <a:lnTo>
                  <a:pt x="302894" y="282320"/>
                </a:lnTo>
                <a:lnTo>
                  <a:pt x="341391" y="264191"/>
                </a:lnTo>
                <a:lnTo>
                  <a:pt x="369697" y="232917"/>
                </a:lnTo>
                <a:lnTo>
                  <a:pt x="387127" y="191071"/>
                </a:lnTo>
                <a:lnTo>
                  <a:pt x="392938" y="141223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4" y="0"/>
                </a:lnTo>
                <a:close/>
              </a:path>
              <a:path w="39306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2684" y="348678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29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0" y="270763"/>
                </a:lnTo>
                <a:lnTo>
                  <a:pt x="1153287" y="282320"/>
                </a:lnTo>
                <a:lnTo>
                  <a:pt x="1191783" y="264191"/>
                </a:lnTo>
                <a:lnTo>
                  <a:pt x="1220089" y="232917"/>
                </a:lnTo>
                <a:lnTo>
                  <a:pt x="1237519" y="191071"/>
                </a:lnTo>
                <a:lnTo>
                  <a:pt x="1243329" y="141223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5057" y="348678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2" y="11429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8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0" y="270763"/>
                </a:lnTo>
                <a:lnTo>
                  <a:pt x="1153287" y="282320"/>
                </a:lnTo>
                <a:lnTo>
                  <a:pt x="1191783" y="264191"/>
                </a:lnTo>
                <a:lnTo>
                  <a:pt x="1220089" y="232917"/>
                </a:lnTo>
                <a:lnTo>
                  <a:pt x="1237519" y="191071"/>
                </a:lnTo>
                <a:lnTo>
                  <a:pt x="1243329" y="141223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1453" y="437070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30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1" y="270764"/>
                </a:lnTo>
                <a:lnTo>
                  <a:pt x="1153287" y="282321"/>
                </a:lnTo>
                <a:lnTo>
                  <a:pt x="1191783" y="264191"/>
                </a:lnTo>
                <a:lnTo>
                  <a:pt x="1220089" y="232918"/>
                </a:lnTo>
                <a:lnTo>
                  <a:pt x="1237519" y="191071"/>
                </a:lnTo>
                <a:lnTo>
                  <a:pt x="1243330" y="141224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1179321"/>
            <a:ext cx="8068945" cy="4164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To determine </a:t>
            </a:r>
            <a:r>
              <a:rPr sz="2400" dirty="0">
                <a:latin typeface="Calibri"/>
                <a:cs typeface="Calibri"/>
              </a:rPr>
              <a:t>the model </a:t>
            </a:r>
            <a:r>
              <a:rPr sz="2400" spc="-5" dirty="0">
                <a:latin typeface="Calibri"/>
                <a:cs typeface="Calibri"/>
              </a:rPr>
              <a:t>parameters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spc="-5" dirty="0">
                <a:latin typeface="Calibri"/>
                <a:cs typeface="Calibri"/>
              </a:rPr>
              <a:t>from some data,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write</a:t>
            </a:r>
          </a:p>
          <a:p>
            <a:pPr marL="355600">
              <a:lnSpc>
                <a:spcPts val="2870"/>
              </a:lnSpc>
            </a:pPr>
            <a:r>
              <a:rPr sz="2400" spc="-5" dirty="0">
                <a:latin typeface="Calibri"/>
                <a:cs typeface="Calibri"/>
              </a:rPr>
              <a:t>down the Sum 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Squares:</a:t>
            </a:r>
            <a:endParaRPr sz="2400" dirty="0">
              <a:latin typeface="Calibri"/>
              <a:cs typeface="Calibri"/>
            </a:endParaRPr>
          </a:p>
          <a:p>
            <a:pPr marR="599440" algn="ctr">
              <a:lnSpc>
                <a:spcPct val="100000"/>
              </a:lnSpc>
              <a:spcBef>
                <a:spcPts val="1055"/>
              </a:spcBef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R="190500" algn="ctr">
              <a:lnSpc>
                <a:spcPct val="100000"/>
              </a:lnSpc>
              <a:spcBef>
                <a:spcPts val="825"/>
              </a:spcBef>
              <a:tabLst>
                <a:tab pos="831850" algn="l"/>
                <a:tab pos="1740535" algn="l"/>
                <a:tab pos="2133600" algn="l"/>
                <a:tab pos="2494915" algn="l"/>
                <a:tab pos="3096895" algn="l"/>
              </a:tabLst>
            </a:pPr>
            <a:r>
              <a:rPr sz="2400" spc="-5" dirty="0">
                <a:latin typeface="Cambria Math"/>
                <a:cs typeface="Cambria Math"/>
              </a:rPr>
              <a:t>SS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30" dirty="0">
                <a:latin typeface="Cambria Math"/>
                <a:cs typeface="Cambria Math"/>
              </a:rPr>
              <a:t>𝑋</a:t>
            </a:r>
            <a:r>
              <a:rPr sz="2625" spc="44" baseline="-15873" dirty="0">
                <a:latin typeface="Cambria Math"/>
                <a:cs typeface="Cambria Math"/>
              </a:rPr>
              <a:t>𝑖</a:t>
            </a:r>
            <a:r>
              <a:rPr sz="2400" spc="30" dirty="0">
                <a:latin typeface="Cambria Math"/>
                <a:cs typeface="Cambria Math"/>
              </a:rPr>
              <a:t>𝛽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R="591185" algn="ctr">
              <a:lnSpc>
                <a:spcPct val="100000"/>
              </a:lnSpc>
              <a:spcBef>
                <a:spcPts val="835"/>
              </a:spcBef>
            </a:pPr>
            <a:r>
              <a:rPr sz="1750" spc="35" dirty="0">
                <a:latin typeface="Cambria Math"/>
                <a:cs typeface="Cambria Math"/>
              </a:rPr>
              <a:t>𝑖=1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355600" marR="203835" indent="-342900">
              <a:lnSpc>
                <a:spcPts val="2870"/>
              </a:lnSpc>
              <a:tabLst>
                <a:tab pos="2762250" algn="l"/>
                <a:tab pos="3266440" algn="l"/>
                <a:tab pos="3565525" algn="l"/>
                <a:tab pos="3928110" algn="l"/>
                <a:tab pos="4437380" algn="l"/>
                <a:tab pos="4719320" algn="l"/>
                <a:tab pos="5017770" algn="l"/>
                <a:tab pos="5380990" algn="l"/>
                <a:tab pos="5888355" algn="l"/>
              </a:tabLst>
            </a:pPr>
            <a:r>
              <a:rPr sz="2400" spc="-5" dirty="0">
                <a:latin typeface="Calibri"/>
                <a:cs typeface="Calibri"/>
              </a:rPr>
              <a:t>or symbolically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SS</a:t>
            </a:r>
            <a:r>
              <a:rPr sz="2400" spc="4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𝐲	−	𝐗𝛽	</a:t>
            </a:r>
            <a:r>
              <a:rPr sz="2625" spc="37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	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minimize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it,  take the </a:t>
            </a:r>
            <a:r>
              <a:rPr sz="2400" spc="-5" dirty="0">
                <a:latin typeface="Calibri"/>
                <a:cs typeface="Calibri"/>
              </a:rPr>
              <a:t>derivative </a:t>
            </a:r>
            <a:r>
              <a:rPr sz="2400" dirty="0">
                <a:latin typeface="Calibri"/>
                <a:cs typeface="Calibri"/>
              </a:rPr>
              <a:t>wrt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gives:</a:t>
            </a:r>
            <a:endParaRPr sz="2400" dirty="0">
              <a:latin typeface="Calibri"/>
              <a:cs typeface="Calibri"/>
            </a:endParaRPr>
          </a:p>
          <a:p>
            <a:pPr marR="177800" algn="ctr">
              <a:lnSpc>
                <a:spcPct val="100000"/>
              </a:lnSpc>
              <a:spcBef>
                <a:spcPts val="1120"/>
              </a:spcBef>
              <a:tabLst>
                <a:tab pos="482600" algn="l"/>
                <a:tab pos="781685" algn="l"/>
                <a:tab pos="1144270" algn="l"/>
                <a:tab pos="1737360" algn="l"/>
              </a:tabLst>
            </a:pPr>
            <a:r>
              <a:rPr sz="2400" spc="55" dirty="0">
                <a:latin typeface="Cambria Math"/>
                <a:cs typeface="Cambria Math"/>
              </a:rPr>
              <a:t>𝐗</a:t>
            </a:r>
            <a:r>
              <a:rPr sz="2625" spc="82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	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latin typeface="Calibri"/>
                <a:cs typeface="Calibri"/>
              </a:rPr>
              <a:t>And if </a:t>
            </a:r>
            <a:r>
              <a:rPr sz="2400" spc="80" dirty="0">
                <a:latin typeface="Cambria Math"/>
                <a:cs typeface="Cambria Math"/>
              </a:rPr>
              <a:t>𝐗</a:t>
            </a:r>
            <a:r>
              <a:rPr sz="2625" spc="120" baseline="28571" dirty="0">
                <a:latin typeface="Cambria Math"/>
                <a:cs typeface="Cambria Math"/>
              </a:rPr>
              <a:t>𝑇</a:t>
            </a:r>
            <a:r>
              <a:rPr sz="2400" spc="80" dirty="0">
                <a:latin typeface="Cambria Math"/>
                <a:cs typeface="Cambria Math"/>
              </a:rPr>
              <a:t>𝐗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non-singular,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unique solution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62654" y="5490159"/>
            <a:ext cx="598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70" algn="l"/>
              </a:tabLst>
            </a:pPr>
            <a:r>
              <a:rPr sz="2400" dirty="0">
                <a:latin typeface="Cambria Math"/>
                <a:cs typeface="Cambria Math"/>
              </a:rPr>
              <a:t>𝛽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23892" y="5579236"/>
            <a:ext cx="745490" cy="282575"/>
          </a:xfrm>
          <a:custGeom>
            <a:avLst/>
            <a:gdLst/>
            <a:ahLst/>
            <a:cxnLst/>
            <a:rect l="l" t="t" r="r" b="b"/>
            <a:pathLst>
              <a:path w="745489" h="282575">
                <a:moveTo>
                  <a:pt x="654939" y="0"/>
                </a:moveTo>
                <a:lnTo>
                  <a:pt x="650875" y="11404"/>
                </a:lnTo>
                <a:lnTo>
                  <a:pt x="667256" y="18500"/>
                </a:lnTo>
                <a:lnTo>
                  <a:pt x="681339" y="28320"/>
                </a:lnTo>
                <a:lnTo>
                  <a:pt x="709878" y="73829"/>
                </a:lnTo>
                <a:lnTo>
                  <a:pt x="718173" y="115611"/>
                </a:lnTo>
                <a:lnTo>
                  <a:pt x="719201" y="139700"/>
                </a:lnTo>
                <a:lnTo>
                  <a:pt x="718155" y="164598"/>
                </a:lnTo>
                <a:lnTo>
                  <a:pt x="709824" y="207537"/>
                </a:lnTo>
                <a:lnTo>
                  <a:pt x="681355" y="253777"/>
                </a:lnTo>
                <a:lnTo>
                  <a:pt x="651383" y="270814"/>
                </a:lnTo>
                <a:lnTo>
                  <a:pt x="654939" y="282270"/>
                </a:lnTo>
                <a:lnTo>
                  <a:pt x="693435" y="264212"/>
                </a:lnTo>
                <a:lnTo>
                  <a:pt x="721741" y="232943"/>
                </a:lnTo>
                <a:lnTo>
                  <a:pt x="739171" y="191060"/>
                </a:lnTo>
                <a:lnTo>
                  <a:pt x="744982" y="141185"/>
                </a:lnTo>
                <a:lnTo>
                  <a:pt x="743529" y="115306"/>
                </a:lnTo>
                <a:lnTo>
                  <a:pt x="731908" y="69428"/>
                </a:lnTo>
                <a:lnTo>
                  <a:pt x="708785" y="32082"/>
                </a:lnTo>
                <a:lnTo>
                  <a:pt x="675395" y="7373"/>
                </a:lnTo>
                <a:lnTo>
                  <a:pt x="654939" y="0"/>
                </a:lnTo>
                <a:close/>
              </a:path>
              <a:path w="745489" h="282575">
                <a:moveTo>
                  <a:pt x="90043" y="0"/>
                </a:moveTo>
                <a:lnTo>
                  <a:pt x="51641" y="18065"/>
                </a:lnTo>
                <a:lnTo>
                  <a:pt x="23241" y="49428"/>
                </a:lnTo>
                <a:lnTo>
                  <a:pt x="5810" y="91387"/>
                </a:lnTo>
                <a:lnTo>
                  <a:pt x="0" y="141185"/>
                </a:lnTo>
                <a:lnTo>
                  <a:pt x="1452" y="167122"/>
                </a:lnTo>
                <a:lnTo>
                  <a:pt x="13073" y="213000"/>
                </a:lnTo>
                <a:lnTo>
                  <a:pt x="36125" y="250228"/>
                </a:lnTo>
                <a:lnTo>
                  <a:pt x="69514" y="274893"/>
                </a:lnTo>
                <a:lnTo>
                  <a:pt x="90043" y="282270"/>
                </a:lnTo>
                <a:lnTo>
                  <a:pt x="93599" y="270814"/>
                </a:lnTo>
                <a:lnTo>
                  <a:pt x="77529" y="263692"/>
                </a:lnTo>
                <a:lnTo>
                  <a:pt x="63627" y="253777"/>
                </a:lnTo>
                <a:lnTo>
                  <a:pt x="35157" y="207537"/>
                </a:lnTo>
                <a:lnTo>
                  <a:pt x="26826" y="164598"/>
                </a:lnTo>
                <a:lnTo>
                  <a:pt x="25781" y="139700"/>
                </a:lnTo>
                <a:lnTo>
                  <a:pt x="26826" y="115611"/>
                </a:lnTo>
                <a:lnTo>
                  <a:pt x="35157" y="73829"/>
                </a:lnTo>
                <a:lnTo>
                  <a:pt x="63722" y="28321"/>
                </a:lnTo>
                <a:lnTo>
                  <a:pt x="93980" y="11404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11522" y="5378907"/>
            <a:ext cx="1522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0" baseline="-20833" dirty="0">
                <a:latin typeface="Cambria Math"/>
                <a:cs typeface="Cambria Math"/>
              </a:rPr>
              <a:t>𝐗</a:t>
            </a:r>
            <a:r>
              <a:rPr sz="1750" spc="80" dirty="0">
                <a:latin typeface="Cambria Math"/>
                <a:cs typeface="Cambria Math"/>
              </a:rPr>
              <a:t>𝑇</a:t>
            </a:r>
            <a:r>
              <a:rPr sz="3600" spc="120" baseline="-20833" dirty="0">
                <a:latin typeface="Cambria Math"/>
                <a:cs typeface="Cambria Math"/>
              </a:rPr>
              <a:t>𝐗</a:t>
            </a:r>
            <a:r>
              <a:rPr sz="3600" spc="607" baseline="-20833" dirty="0">
                <a:latin typeface="Cambria Math"/>
                <a:cs typeface="Cambria Math"/>
              </a:rPr>
              <a:t> </a:t>
            </a:r>
            <a:r>
              <a:rPr sz="1750" spc="75" dirty="0">
                <a:latin typeface="Cambria Math"/>
                <a:cs typeface="Cambria Math"/>
              </a:rPr>
              <a:t>−1</a:t>
            </a:r>
            <a:r>
              <a:rPr sz="3600" spc="112" baseline="-20833" dirty="0">
                <a:latin typeface="Cambria Math"/>
                <a:cs typeface="Cambria Math"/>
              </a:rPr>
              <a:t>𝐗</a:t>
            </a:r>
            <a:r>
              <a:rPr sz="1750" spc="75" dirty="0">
                <a:latin typeface="Cambria Math"/>
                <a:cs typeface="Cambria Math"/>
              </a:rPr>
              <a:t>𝑇</a:t>
            </a:r>
            <a:r>
              <a:rPr sz="3600" spc="112" baseline="-20833" dirty="0">
                <a:latin typeface="Cambria Math"/>
                <a:cs typeface="Cambria Math"/>
              </a:rPr>
              <a:t>𝐲</a:t>
            </a:r>
            <a:endParaRPr sz="3600" baseline="-20833">
              <a:latin typeface="Cambria Math"/>
              <a:cs typeface="Cambria Math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49096" t="34266" r="46692" b="57477"/>
          <a:stretch/>
        </p:blipFill>
        <p:spPr>
          <a:xfrm>
            <a:off x="4038600" y="2362200"/>
            <a:ext cx="465850" cy="5707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6820" y="305765"/>
            <a:ext cx="51523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Iterative </a:t>
            </a:r>
            <a:r>
              <a:rPr spc="-10" dirty="0"/>
              <a:t>Least</a:t>
            </a:r>
            <a:r>
              <a:rPr spc="-15" dirty="0"/>
              <a:t> </a:t>
            </a:r>
            <a:r>
              <a:rPr spc="-10" dirty="0"/>
              <a:t>Squares</a:t>
            </a:r>
          </a:p>
        </p:txBody>
      </p:sp>
      <p:sp>
        <p:nvSpPr>
          <p:cNvPr id="3" name="object 3"/>
          <p:cNvSpPr/>
          <p:nvPr/>
        </p:nvSpPr>
        <p:spPr>
          <a:xfrm>
            <a:off x="6874510" y="1447800"/>
            <a:ext cx="745490" cy="282575"/>
          </a:xfrm>
          <a:custGeom>
            <a:avLst/>
            <a:gdLst/>
            <a:ahLst/>
            <a:cxnLst/>
            <a:rect l="l" t="t" r="r" b="b"/>
            <a:pathLst>
              <a:path w="745490" h="282575">
                <a:moveTo>
                  <a:pt x="654939" y="0"/>
                </a:moveTo>
                <a:lnTo>
                  <a:pt x="650875" y="11429"/>
                </a:lnTo>
                <a:lnTo>
                  <a:pt x="667256" y="18504"/>
                </a:lnTo>
                <a:lnTo>
                  <a:pt x="681339" y="28305"/>
                </a:lnTo>
                <a:lnTo>
                  <a:pt x="709878" y="73852"/>
                </a:lnTo>
                <a:lnTo>
                  <a:pt x="718173" y="115623"/>
                </a:lnTo>
                <a:lnTo>
                  <a:pt x="719201" y="139700"/>
                </a:lnTo>
                <a:lnTo>
                  <a:pt x="718155" y="164580"/>
                </a:lnTo>
                <a:lnTo>
                  <a:pt x="709824" y="207529"/>
                </a:lnTo>
                <a:lnTo>
                  <a:pt x="681355" y="253777"/>
                </a:lnTo>
                <a:lnTo>
                  <a:pt x="651382" y="270763"/>
                </a:lnTo>
                <a:lnTo>
                  <a:pt x="654939" y="282320"/>
                </a:lnTo>
                <a:lnTo>
                  <a:pt x="693435" y="264191"/>
                </a:lnTo>
                <a:lnTo>
                  <a:pt x="721741" y="232917"/>
                </a:lnTo>
                <a:lnTo>
                  <a:pt x="739171" y="191071"/>
                </a:lnTo>
                <a:lnTo>
                  <a:pt x="744981" y="141224"/>
                </a:lnTo>
                <a:lnTo>
                  <a:pt x="743529" y="115339"/>
                </a:lnTo>
                <a:lnTo>
                  <a:pt x="731908" y="69429"/>
                </a:lnTo>
                <a:lnTo>
                  <a:pt x="708785" y="32093"/>
                </a:lnTo>
                <a:lnTo>
                  <a:pt x="675395" y="7379"/>
                </a:lnTo>
                <a:lnTo>
                  <a:pt x="654939" y="0"/>
                </a:lnTo>
                <a:close/>
              </a:path>
              <a:path w="74549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92728" y="3703192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5" y="0"/>
                </a:moveTo>
                <a:lnTo>
                  <a:pt x="298831" y="11429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7" y="139699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1" y="253777"/>
                </a:lnTo>
                <a:lnTo>
                  <a:pt x="299338" y="270763"/>
                </a:lnTo>
                <a:lnTo>
                  <a:pt x="302895" y="282320"/>
                </a:lnTo>
                <a:lnTo>
                  <a:pt x="341391" y="264191"/>
                </a:lnTo>
                <a:lnTo>
                  <a:pt x="369697" y="232917"/>
                </a:lnTo>
                <a:lnTo>
                  <a:pt x="387127" y="191071"/>
                </a:lnTo>
                <a:lnTo>
                  <a:pt x="392938" y="141223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5" y="0"/>
                </a:lnTo>
                <a:close/>
              </a:path>
              <a:path w="39306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04892" y="3703192"/>
            <a:ext cx="1405255" cy="282575"/>
          </a:xfrm>
          <a:custGeom>
            <a:avLst/>
            <a:gdLst/>
            <a:ahLst/>
            <a:cxnLst/>
            <a:rect l="l" t="t" r="r" b="b"/>
            <a:pathLst>
              <a:path w="1405254" h="282575">
                <a:moveTo>
                  <a:pt x="1314831" y="0"/>
                </a:moveTo>
                <a:lnTo>
                  <a:pt x="1310767" y="11429"/>
                </a:lnTo>
                <a:lnTo>
                  <a:pt x="1327148" y="18504"/>
                </a:lnTo>
                <a:lnTo>
                  <a:pt x="1341231" y="28305"/>
                </a:lnTo>
                <a:lnTo>
                  <a:pt x="1369770" y="73852"/>
                </a:lnTo>
                <a:lnTo>
                  <a:pt x="1378065" y="115623"/>
                </a:lnTo>
                <a:lnTo>
                  <a:pt x="1379093" y="139699"/>
                </a:lnTo>
                <a:lnTo>
                  <a:pt x="1378047" y="164580"/>
                </a:lnTo>
                <a:lnTo>
                  <a:pt x="1369716" y="207529"/>
                </a:lnTo>
                <a:lnTo>
                  <a:pt x="1341247" y="253777"/>
                </a:lnTo>
                <a:lnTo>
                  <a:pt x="1311275" y="270763"/>
                </a:lnTo>
                <a:lnTo>
                  <a:pt x="1314831" y="282320"/>
                </a:lnTo>
                <a:lnTo>
                  <a:pt x="1353327" y="264191"/>
                </a:lnTo>
                <a:lnTo>
                  <a:pt x="1381633" y="232917"/>
                </a:lnTo>
                <a:lnTo>
                  <a:pt x="1399063" y="191071"/>
                </a:lnTo>
                <a:lnTo>
                  <a:pt x="1404874" y="141223"/>
                </a:lnTo>
                <a:lnTo>
                  <a:pt x="1403421" y="115339"/>
                </a:lnTo>
                <a:lnTo>
                  <a:pt x="1391800" y="69429"/>
                </a:lnTo>
                <a:lnTo>
                  <a:pt x="1368677" y="32093"/>
                </a:lnTo>
                <a:lnTo>
                  <a:pt x="1335287" y="7379"/>
                </a:lnTo>
                <a:lnTo>
                  <a:pt x="1314831" y="0"/>
                </a:lnTo>
                <a:close/>
              </a:path>
              <a:path w="140525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29" y="263663"/>
                </a:lnTo>
                <a:lnTo>
                  <a:pt x="63627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8316" y="5204333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30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1" y="270764"/>
                </a:lnTo>
                <a:lnTo>
                  <a:pt x="1153287" y="282321"/>
                </a:lnTo>
                <a:lnTo>
                  <a:pt x="1191783" y="264191"/>
                </a:lnTo>
                <a:lnTo>
                  <a:pt x="1220089" y="232918"/>
                </a:lnTo>
                <a:lnTo>
                  <a:pt x="1237519" y="191071"/>
                </a:lnTo>
                <a:lnTo>
                  <a:pt x="1243330" y="141224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3400" y="1338580"/>
            <a:ext cx="8049895" cy="483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0489" indent="-3429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exact method requires </a:t>
            </a:r>
            <a:r>
              <a:rPr sz="2400" spc="-5" dirty="0">
                <a:latin typeface="Calibri"/>
                <a:cs typeface="Calibri"/>
              </a:rPr>
              <a:t>us </a:t>
            </a:r>
            <a:r>
              <a:rPr sz="2400" dirty="0">
                <a:latin typeface="Calibri"/>
                <a:cs typeface="Calibri"/>
              </a:rPr>
              <a:t>to invert a matrix </a:t>
            </a:r>
            <a:r>
              <a:rPr sz="2400" spc="85" dirty="0">
                <a:latin typeface="Cambria Math"/>
                <a:cs typeface="Cambria Math"/>
              </a:rPr>
              <a:t>𝐗</a:t>
            </a:r>
            <a:r>
              <a:rPr sz="2625" spc="127" baseline="28571" dirty="0">
                <a:latin typeface="Cambria Math"/>
                <a:cs typeface="Cambria Math"/>
              </a:rPr>
              <a:t>𝑇</a:t>
            </a:r>
            <a:r>
              <a:rPr sz="2400" spc="85" dirty="0">
                <a:latin typeface="Cambria Math"/>
                <a:cs typeface="Cambria Math"/>
              </a:rPr>
              <a:t>𝐗 </a:t>
            </a:r>
            <a:r>
              <a:rPr sz="2400" spc="-5" dirty="0">
                <a:latin typeface="Calibri"/>
                <a:cs typeface="Calibri"/>
              </a:rPr>
              <a:t>whose  size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features and </a:t>
            </a:r>
            <a:r>
              <a:rPr sz="2400" dirty="0">
                <a:latin typeface="Calibri"/>
                <a:cs typeface="Calibri"/>
              </a:rPr>
              <a:t>takes time </a:t>
            </a:r>
            <a:r>
              <a:rPr sz="2400" spc="-5" dirty="0">
                <a:latin typeface="Calibri"/>
                <a:cs typeface="Calibri"/>
              </a:rPr>
              <a:t>O(M</a:t>
            </a:r>
            <a:r>
              <a:rPr sz="2400" spc="-7" baseline="24305" dirty="0">
                <a:latin typeface="Calibri"/>
                <a:cs typeface="Calibri"/>
              </a:rPr>
              <a:t>3</a:t>
            </a:r>
            <a:r>
              <a:rPr sz="2400" spc="-5" dirty="0">
                <a:latin typeface="Calibri"/>
                <a:cs typeface="Calibri"/>
              </a:rPr>
              <a:t>). This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too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big 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large </a:t>
            </a:r>
            <a:r>
              <a:rPr sz="2400" spc="-5" dirty="0">
                <a:latin typeface="Calibri"/>
                <a:cs typeface="Calibri"/>
              </a:rPr>
              <a:t>feature spaces </a:t>
            </a:r>
            <a:r>
              <a:rPr sz="2400" dirty="0">
                <a:latin typeface="Calibri"/>
                <a:cs typeface="Calibri"/>
              </a:rPr>
              <a:t>like </a:t>
            </a:r>
            <a:r>
              <a:rPr sz="2400" spc="-5" dirty="0">
                <a:latin typeface="Calibri"/>
                <a:cs typeface="Calibri"/>
              </a:rPr>
              <a:t>text or </a:t>
            </a:r>
            <a:r>
              <a:rPr sz="2400" dirty="0">
                <a:latin typeface="Calibri"/>
                <a:cs typeface="Calibri"/>
              </a:rPr>
              <a:t>event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methods reduce the </a:t>
            </a:r>
            <a:r>
              <a:rPr sz="2400" spc="-5" dirty="0">
                <a:latin typeface="Calibri"/>
                <a:cs typeface="Calibri"/>
              </a:rPr>
              <a:t>SS </a:t>
            </a:r>
            <a:r>
              <a:rPr sz="2400" dirty="0">
                <a:latin typeface="Calibri"/>
                <a:cs typeface="Calibri"/>
              </a:rPr>
              <a:t>error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derivative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wrt</a:t>
            </a:r>
            <a:r>
              <a:rPr sz="2400" b="1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</a:p>
          <a:p>
            <a:pPr marR="367030" algn="ctr">
              <a:lnSpc>
                <a:spcPct val="100000"/>
              </a:lnSpc>
              <a:spcBef>
                <a:spcPts val="1045"/>
              </a:spcBef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L="2239010">
              <a:lnSpc>
                <a:spcPct val="100000"/>
              </a:lnSpc>
              <a:spcBef>
                <a:spcPts val="825"/>
              </a:spcBef>
              <a:tabLst>
                <a:tab pos="3260725" algn="l"/>
                <a:tab pos="4168775" algn="l"/>
                <a:tab pos="4562475" algn="l"/>
                <a:tab pos="4925060" algn="l"/>
                <a:tab pos="5501005" algn="l"/>
              </a:tabLst>
            </a:pPr>
            <a:r>
              <a:rPr sz="2400" spc="-5" dirty="0">
                <a:latin typeface="Cambria Math"/>
                <a:cs typeface="Cambria Math"/>
              </a:rPr>
              <a:t>RSS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25" dirty="0">
                <a:latin typeface="Cambria Math"/>
                <a:cs typeface="Cambria Math"/>
              </a:rPr>
              <a:t>𝛽𝑥</a:t>
            </a:r>
            <a:r>
              <a:rPr sz="2625" spc="37" baseline="-15873" dirty="0">
                <a:latin typeface="Cambria Math"/>
                <a:cs typeface="Cambria Math"/>
              </a:rPr>
              <a:t>𝑖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R="358775" algn="ctr">
              <a:lnSpc>
                <a:spcPct val="100000"/>
              </a:lnSpc>
              <a:spcBef>
                <a:spcPts val="830"/>
              </a:spcBef>
            </a:pPr>
            <a:r>
              <a:rPr sz="1750" spc="35" dirty="0">
                <a:latin typeface="Cambria Math"/>
                <a:cs typeface="Cambria Math"/>
              </a:rPr>
              <a:t>𝑖=1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L="41275" algn="ctr">
              <a:lnSpc>
                <a:spcPct val="100000"/>
              </a:lnSpc>
              <a:spcBef>
                <a:spcPts val="1210"/>
              </a:spcBef>
              <a:tabLst>
                <a:tab pos="388620" algn="l"/>
                <a:tab pos="767715" algn="l"/>
                <a:tab pos="1250950" algn="l"/>
                <a:tab pos="1550035" algn="l"/>
                <a:tab pos="1912620" algn="l"/>
              </a:tabLst>
            </a:pPr>
            <a:r>
              <a:rPr sz="2400" dirty="0">
                <a:latin typeface="Cambria Math"/>
                <a:cs typeface="Cambria Math"/>
              </a:rPr>
              <a:t>𝛻	=	</a:t>
            </a:r>
            <a:r>
              <a:rPr sz="2400" spc="55" dirty="0">
                <a:latin typeface="Cambria Math"/>
                <a:cs typeface="Cambria Math"/>
              </a:rPr>
              <a:t>𝐗</a:t>
            </a:r>
            <a:r>
              <a:rPr sz="2625" spc="82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</a:t>
            </a: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240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this later in 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lecture</a:t>
            </a:r>
            <a:r>
              <a:rPr sz="2400" i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114800" y="3581400"/>
            <a:ext cx="465850" cy="5707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</TotalTime>
  <Words>3718</Words>
  <Application>Microsoft Macintosh PowerPoint</Application>
  <PresentationFormat>On-screen Show (4:3)</PresentationFormat>
  <Paragraphs>589</Paragraphs>
  <Slides>72</Slides>
  <Notes>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Default Theme</vt:lpstr>
      <vt:lpstr>Introduction to Data Science Lecture 7</vt:lpstr>
      <vt:lpstr>Outline</vt:lpstr>
      <vt:lpstr>Machine Learning</vt:lpstr>
      <vt:lpstr>Linear Regression</vt:lpstr>
      <vt:lpstr>Linear Regression</vt:lpstr>
      <vt:lpstr>Linear Regression</vt:lpstr>
      <vt:lpstr>Least Squares Solution</vt:lpstr>
      <vt:lpstr>Least Squares Solution</vt:lpstr>
      <vt:lpstr>Iterative Least Squares</vt:lpstr>
      <vt:lpstr>Outline</vt:lpstr>
      <vt:lpstr>R2-values and P-values</vt:lpstr>
      <vt:lpstr>R2-values</vt:lpstr>
      <vt:lpstr>R-squared</vt:lpstr>
      <vt:lpstr>R2-values and P-values</vt:lpstr>
      <vt:lpstr>Outline</vt:lpstr>
      <vt:lpstr>Logistic Regression</vt:lpstr>
      <vt:lpstr>Logistic Regression</vt:lpstr>
      <vt:lpstr>Logistic Regression</vt:lpstr>
      <vt:lpstr>Logistic Regression</vt:lpstr>
      <vt:lpstr>Logistic Regression and Naïve Bayes</vt:lpstr>
      <vt:lpstr>Logistic Regression and Naïve Bayes</vt:lpstr>
      <vt:lpstr>Logistic Regression and Naïve Bayes</vt:lpstr>
      <vt:lpstr>Logistic Regression and Naïve Bayes</vt:lpstr>
      <vt:lpstr>Logistic Training</vt:lpstr>
      <vt:lpstr>Logistic Regression Training - SGD</vt:lpstr>
      <vt:lpstr>Outline</vt:lpstr>
      <vt:lpstr>Support Vector Machines</vt:lpstr>
      <vt:lpstr>Support Vector Machines</vt:lpstr>
      <vt:lpstr>SVM Training</vt:lpstr>
      <vt:lpstr>SVM Training</vt:lpstr>
      <vt:lpstr>Outline</vt:lpstr>
      <vt:lpstr>Newton’s Method</vt:lpstr>
      <vt:lpstr>Challenges for Newton’s Method</vt:lpstr>
      <vt:lpstr>Stochastic Gradient</vt:lpstr>
      <vt:lpstr>Challenges for Stochastic Gradient</vt:lpstr>
      <vt:lpstr>ADAGRAD – Adaptive-rate SGD</vt:lpstr>
      <vt:lpstr>SGD learning rate schedules</vt:lpstr>
      <vt:lpstr>SGD learning rate schedules</vt:lpstr>
      <vt:lpstr>5-minute break</vt:lpstr>
      <vt:lpstr>Outline</vt:lpstr>
      <vt:lpstr>Decision trees</vt:lpstr>
      <vt:lpstr>Decision tree learning</vt:lpstr>
      <vt:lpstr>Choosing an attribute</vt:lpstr>
      <vt:lpstr>Using Information Theory</vt:lpstr>
      <vt:lpstr>Information Gain</vt:lpstr>
      <vt:lpstr>Example</vt:lpstr>
      <vt:lpstr>Choosing best features</vt:lpstr>
      <vt:lpstr>Decision Tree Models</vt:lpstr>
      <vt:lpstr>Ensemble Methods</vt:lpstr>
      <vt:lpstr>Random Forests</vt:lpstr>
      <vt:lpstr>Random Forests</vt:lpstr>
      <vt:lpstr>Random Forests</vt:lpstr>
      <vt:lpstr>Boosted Decision Trees</vt:lpstr>
      <vt:lpstr>Random Forests vs Boosted Trees</vt:lpstr>
      <vt:lpstr>Random Forests vs Boosted Trees</vt:lpstr>
      <vt:lpstr>PowerPoint Presentation</vt:lpstr>
      <vt:lpstr>Take-aways</vt:lpstr>
      <vt:lpstr>Model Quality</vt:lpstr>
      <vt:lpstr>Model Quality</vt:lpstr>
      <vt:lpstr>Evaluating Clusterings: Silhouette</vt:lpstr>
      <vt:lpstr>Evaluating Clusterings: Silhouette</vt:lpstr>
      <vt:lpstr>Regularization with Secondary Criteria</vt:lpstr>
      <vt:lpstr>Regularization with Secondary Criteria</vt:lpstr>
      <vt:lpstr>Outline</vt:lpstr>
      <vt:lpstr>SPLOM</vt:lpstr>
      <vt:lpstr>Linear Regression</vt:lpstr>
      <vt:lpstr>Linear Regression</vt:lpstr>
      <vt:lpstr>PCA</vt:lpstr>
      <vt:lpstr>PCA</vt:lpstr>
      <vt:lpstr>Plotting</vt:lpstr>
      <vt:lpstr>Logistic Regression</vt:lpstr>
      <vt:lpstr>Validation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Franklin</dc:creator>
  <cp:lastModifiedBy>Benjamin S. Harvey</cp:lastModifiedBy>
  <cp:revision>20</cp:revision>
  <dcterms:created xsi:type="dcterms:W3CDTF">2018-10-18T08:28:46Z</dcterms:created>
  <dcterms:modified xsi:type="dcterms:W3CDTF">2018-10-18T22:25:46Z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2015-10-12T00:00:00Z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2018-10-18T00:00:00Z</vt:filetime>
  </property>
</Properties>
</file>